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58"/>
  </p:notesMasterIdLst>
  <p:handoutMasterIdLst>
    <p:handoutMasterId r:id="rId59"/>
  </p:handoutMasterIdLst>
  <p:sldIdLst>
    <p:sldId id="396" r:id="rId2"/>
    <p:sldId id="395" r:id="rId3"/>
    <p:sldId id="256" r:id="rId4"/>
    <p:sldId id="257" r:id="rId5"/>
    <p:sldId id="316" r:id="rId6"/>
    <p:sldId id="291" r:id="rId7"/>
    <p:sldId id="259" r:id="rId8"/>
    <p:sldId id="315" r:id="rId9"/>
    <p:sldId id="353" r:id="rId10"/>
    <p:sldId id="378" r:id="rId11"/>
    <p:sldId id="319" r:id="rId12"/>
    <p:sldId id="390" r:id="rId13"/>
    <p:sldId id="304" r:id="rId14"/>
    <p:sldId id="374" r:id="rId15"/>
    <p:sldId id="317" r:id="rId16"/>
    <p:sldId id="413" r:id="rId17"/>
    <p:sldId id="302" r:id="rId18"/>
    <p:sldId id="398" r:id="rId19"/>
    <p:sldId id="386" r:id="rId20"/>
    <p:sldId id="303" r:id="rId21"/>
    <p:sldId id="300" r:id="rId22"/>
    <p:sldId id="387" r:id="rId23"/>
    <p:sldId id="262" r:id="rId24"/>
    <p:sldId id="410" r:id="rId25"/>
    <p:sldId id="299" r:id="rId26"/>
    <p:sldId id="318" r:id="rId27"/>
    <p:sldId id="266" r:id="rId28"/>
    <p:sldId id="267" r:id="rId29"/>
    <p:sldId id="399" r:id="rId30"/>
    <p:sldId id="268" r:id="rId31"/>
    <p:sldId id="348" r:id="rId32"/>
    <p:sldId id="412" r:id="rId33"/>
    <p:sldId id="322" r:id="rId34"/>
    <p:sldId id="271" r:id="rId35"/>
    <p:sldId id="370" r:id="rId36"/>
    <p:sldId id="325" r:id="rId37"/>
    <p:sldId id="405" r:id="rId38"/>
    <p:sldId id="326" r:id="rId39"/>
    <p:sldId id="402" r:id="rId40"/>
    <p:sldId id="342" r:id="rId41"/>
    <p:sldId id="347" r:id="rId42"/>
    <p:sldId id="379" r:id="rId43"/>
    <p:sldId id="384" r:id="rId44"/>
    <p:sldId id="376" r:id="rId45"/>
    <p:sldId id="295" r:id="rId46"/>
    <p:sldId id="414" r:id="rId47"/>
    <p:sldId id="407" r:id="rId48"/>
    <p:sldId id="355" r:id="rId49"/>
    <p:sldId id="406" r:id="rId50"/>
    <p:sldId id="385" r:id="rId51"/>
    <p:sldId id="392" r:id="rId52"/>
    <p:sldId id="401" r:id="rId53"/>
    <p:sldId id="373" r:id="rId54"/>
    <p:sldId id="408" r:id="rId55"/>
    <p:sldId id="290" r:id="rId56"/>
    <p:sldId id="308" r:id="rId57"/>
  </p:sldIdLst>
  <p:sldSz cx="9144000" cy="6858000" type="screen4x3"/>
  <p:notesSz cx="6742113" cy="9872663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EC66"/>
    <a:srgbClr val="FF00FF"/>
    <a:srgbClr val="FF3300"/>
    <a:srgbClr val="33CC33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5" autoAdjust="0"/>
    <p:restoredTop sz="87046" autoAdjust="0"/>
  </p:normalViewPr>
  <p:slideViewPr>
    <p:cSldViewPr>
      <p:cViewPr varScale="1">
        <p:scale>
          <a:sx n="57" d="100"/>
          <a:sy n="57" d="100"/>
        </p:scale>
        <p:origin x="148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8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0531" y="0"/>
            <a:ext cx="2921582" cy="49363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9030"/>
            <a:ext cx="2921582" cy="49363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0531" y="9379030"/>
            <a:ext cx="2921582" cy="49363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7CF4D59-3A84-4246-A599-0B939589AA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26800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0531" y="0"/>
            <a:ext cx="2921582" cy="49363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5537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949" y="4689515"/>
            <a:ext cx="4944216" cy="444269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9030"/>
            <a:ext cx="2921582" cy="49363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0531" y="9379030"/>
            <a:ext cx="2921582" cy="49363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88952C5-D744-4FDA-8DF9-66BC272AB37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81923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B6AB80E-8FA4-448B-A5CD-334B711FA517}" type="slidenum">
              <a:rPr lang="pt-BR" altLang="pt-BR"/>
              <a:pPr/>
              <a:t>3</a:t>
            </a:fld>
            <a:endParaRPr lang="pt-BR" altLang="pt-BR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28282722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CF3FC21-5C8F-4295-8E3C-27410B86B7B3}" type="slidenum">
              <a:rPr lang="pt-BR" altLang="pt-BR"/>
              <a:pPr/>
              <a:t>13</a:t>
            </a:fld>
            <a:endParaRPr lang="pt-BR" altLang="pt-BR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124421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8729BE5-11AF-4FB1-961E-C78C6A2CCBBF}" type="slidenum">
              <a:rPr lang="pt-BR" altLang="pt-BR"/>
              <a:pPr/>
              <a:t>14</a:t>
            </a:fld>
            <a:endParaRPr lang="pt-BR" altLang="pt-BR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31318410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381760A-F2E9-4E51-838C-E35622F194BE}" type="slidenum">
              <a:rPr lang="pt-BR" altLang="pt-BR"/>
              <a:pPr/>
              <a:t>15</a:t>
            </a:fld>
            <a:endParaRPr lang="pt-BR" altLang="pt-BR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587215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09B25-6AF1-FEA9-42CD-8210E8EC4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>
            <a:extLst>
              <a:ext uri="{FF2B5EF4-FFF2-40B4-BE49-F238E27FC236}">
                <a16:creationId xmlns:a16="http://schemas.microsoft.com/office/drawing/2014/main" id="{A86BCD92-D4BA-5916-F252-D7D413A0C2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381760A-F2E9-4E51-838C-E35622F194BE}" type="slidenum">
              <a:rPr lang="pt-BR" altLang="pt-BR"/>
              <a:pPr/>
              <a:t>16</a:t>
            </a:fld>
            <a:endParaRPr lang="pt-BR" altLang="pt-BR"/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A8F87285-D99C-3DE4-E3CB-27B449A2D3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10BCD7DC-2037-9307-814D-5C1C87AF5E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332936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BF4C502-75A7-41E7-8919-6B472D85DF93}" type="slidenum">
              <a:rPr lang="pt-BR" altLang="pt-BR"/>
              <a:pPr/>
              <a:t>17</a:t>
            </a:fld>
            <a:endParaRPr lang="pt-BR" altLang="pt-BR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445717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BF4C502-75A7-41E7-8919-6B472D85DF93}" type="slidenum">
              <a:rPr lang="pt-BR" altLang="pt-BR"/>
              <a:pPr/>
              <a:t>18</a:t>
            </a:fld>
            <a:endParaRPr lang="pt-BR" altLang="pt-BR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445717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B9F8DA4-FFC1-433A-A2CB-8072007A0CF6}" type="slidenum">
              <a:rPr lang="pt-BR" altLang="pt-BR"/>
              <a:pPr/>
              <a:t>20</a:t>
            </a:fld>
            <a:endParaRPr lang="pt-BR" altLang="pt-BR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242701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FD9B14A-4B2B-40C6-A3F1-824239142B91}" type="slidenum">
              <a:rPr lang="pt-BR" altLang="pt-BR"/>
              <a:pPr/>
              <a:t>21</a:t>
            </a:fld>
            <a:endParaRPr lang="pt-BR" altLang="pt-BR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328619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73BDC5-B8FE-414E-9419-37674EC7FA04}" type="slidenum">
              <a:rPr lang="pt-BR" altLang="pt-BR"/>
              <a:pPr/>
              <a:t>23</a:t>
            </a:fld>
            <a:endParaRPr lang="pt-BR" altLang="pt-BR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1035454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73BDC5-B8FE-414E-9419-37674EC7FA04}" type="slidenum">
              <a:rPr lang="pt-BR" altLang="pt-BR"/>
              <a:pPr/>
              <a:t>24</a:t>
            </a:fld>
            <a:endParaRPr lang="pt-BR" altLang="pt-BR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103545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5E6F5C2-E9B6-48E9-A388-2019C6D3E30E}" type="slidenum">
              <a:rPr lang="pt-BR" altLang="pt-BR"/>
              <a:pPr/>
              <a:t>4</a:t>
            </a:fld>
            <a:endParaRPr lang="pt-BR" altLang="pt-BR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9587306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A2D3679-308E-4390-A4BE-6CF4B2985B68}" type="slidenum">
              <a:rPr lang="pt-BR" altLang="pt-BR"/>
              <a:pPr/>
              <a:t>25</a:t>
            </a:fld>
            <a:endParaRPr lang="pt-BR" altLang="pt-BR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71692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2A79D8B-3786-453E-B4F6-FFEE10913F64}" type="slidenum">
              <a:rPr lang="pt-BR" altLang="pt-BR"/>
              <a:pPr/>
              <a:t>26</a:t>
            </a:fld>
            <a:endParaRPr lang="pt-BR" altLang="pt-BR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519915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2854AEE-F2E9-459B-A532-83B0F519A85F}" type="slidenum">
              <a:rPr lang="pt-BR" altLang="pt-BR"/>
              <a:pPr/>
              <a:t>27</a:t>
            </a:fld>
            <a:endParaRPr lang="pt-BR" altLang="pt-BR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786238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A7682B7-F8A0-41FD-80DF-EA3206952BD4}" type="slidenum">
              <a:rPr lang="pt-BR" altLang="pt-BR"/>
              <a:pPr/>
              <a:t>28</a:t>
            </a:fld>
            <a:endParaRPr lang="pt-BR" altLang="pt-BR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651494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A7682B7-F8A0-41FD-80DF-EA3206952BD4}" type="slidenum">
              <a:rPr lang="pt-BR" altLang="pt-BR"/>
              <a:pPr/>
              <a:t>29</a:t>
            </a:fld>
            <a:endParaRPr lang="pt-BR" altLang="pt-BR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6514946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4018B2E-8C15-4E14-8A78-E6CE87265372}" type="slidenum">
              <a:rPr lang="pt-BR" altLang="pt-BR"/>
              <a:pPr/>
              <a:t>30</a:t>
            </a:fld>
            <a:endParaRPr lang="pt-BR" altLang="pt-BR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1476151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3174174-FFC0-4C56-B928-2664826B1AE9}" type="slidenum">
              <a:rPr lang="pt-BR" altLang="pt-BR"/>
              <a:pPr/>
              <a:t>31</a:t>
            </a:fld>
            <a:endParaRPr lang="pt-BR" altLang="pt-BR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0715745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3174174-FFC0-4C56-B928-2664826B1AE9}" type="slidenum">
              <a:rPr lang="pt-BR" altLang="pt-BR"/>
              <a:pPr/>
              <a:t>32</a:t>
            </a:fld>
            <a:endParaRPr lang="pt-BR" altLang="pt-BR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0715745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4BA040-7DA6-4351-BE72-5FA582B76D7C}" type="slidenum">
              <a:rPr lang="pt-BR" altLang="pt-BR"/>
              <a:pPr/>
              <a:t>33</a:t>
            </a:fld>
            <a:endParaRPr lang="pt-BR" altLang="pt-BR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908997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97CDEAA-EAFA-459E-81EF-A530AB95F513}" type="slidenum">
              <a:rPr lang="pt-BR" altLang="pt-BR"/>
              <a:pPr/>
              <a:t>34</a:t>
            </a:fld>
            <a:endParaRPr lang="pt-BR" altLang="pt-BR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353221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E1DA7EE-CFD2-4510-8174-E1EE7D84730E}" type="slidenum">
              <a:rPr lang="pt-BR" altLang="pt-BR"/>
              <a:pPr/>
              <a:t>5</a:t>
            </a:fld>
            <a:endParaRPr lang="pt-BR" altLang="pt-BR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2157666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97CDEAA-EAFA-459E-81EF-A530AB95F513}" type="slidenum">
              <a:rPr lang="pt-BR" altLang="pt-BR"/>
              <a:pPr/>
              <a:t>35</a:t>
            </a:fld>
            <a:endParaRPr lang="pt-BR" altLang="pt-BR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3968063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E07D740-FF6E-45EE-BB14-02A92F559DCE}" type="slidenum">
              <a:rPr lang="pt-BR" altLang="pt-BR"/>
              <a:pPr/>
              <a:t>36</a:t>
            </a:fld>
            <a:endParaRPr lang="pt-BR" altLang="pt-BR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7943601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CA31ECE-14EE-4227-A1B2-191BEB937ADB}" type="slidenum">
              <a:rPr lang="pt-BR" altLang="pt-BR">
                <a:solidFill>
                  <a:srgbClr val="000000"/>
                </a:solidFill>
              </a:rPr>
              <a:pPr/>
              <a:t>37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6111542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CA31ECE-14EE-4227-A1B2-191BEB937ADB}" type="slidenum">
              <a:rPr lang="pt-BR" altLang="pt-BR"/>
              <a:pPr/>
              <a:t>38</a:t>
            </a:fld>
            <a:endParaRPr lang="pt-BR" altLang="pt-BR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42070108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CA31ECE-14EE-4227-A1B2-191BEB937ADB}" type="slidenum">
              <a:rPr lang="pt-BR" altLang="pt-BR">
                <a:solidFill>
                  <a:srgbClr val="000000"/>
                </a:solidFill>
              </a:rPr>
              <a:pPr/>
              <a:t>39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6111542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6D5C33F-8939-4C5D-B290-9DB907B56DA3}" type="slidenum">
              <a:rPr lang="pt-BR" altLang="pt-BR"/>
              <a:pPr/>
              <a:t>40</a:t>
            </a:fld>
            <a:endParaRPr lang="pt-BR" altLang="pt-BR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178675897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79B426B-6EE6-401C-A64C-26A5BF9D9338}" type="slidenum">
              <a:rPr lang="pt-BR" altLang="pt-BR"/>
              <a:pPr/>
              <a:t>41</a:t>
            </a:fld>
            <a:endParaRPr lang="pt-BR" altLang="pt-BR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0029250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79B426B-6EE6-401C-A64C-26A5BF9D9338}" type="slidenum">
              <a:rPr lang="pt-BR" altLang="pt-BR"/>
              <a:pPr/>
              <a:t>42</a:t>
            </a:fld>
            <a:endParaRPr lang="pt-BR" altLang="pt-BR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325049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79B426B-6EE6-401C-A64C-26A5BF9D9338}" type="slidenum">
              <a:rPr lang="pt-BR" altLang="pt-BR">
                <a:solidFill>
                  <a:srgbClr val="000000"/>
                </a:solidFill>
              </a:rPr>
              <a:pPr/>
              <a:t>43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332679787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9B2328B-5196-439C-8E31-892642DBADB8}" type="slidenum">
              <a:rPr lang="pt-BR" altLang="pt-BR">
                <a:solidFill>
                  <a:prstClr val="black"/>
                </a:solidFill>
              </a:rPr>
              <a:pPr/>
              <a:t>44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824555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9F42CF7-DA61-44A6-A437-069F06ECCD3C}" type="slidenum">
              <a:rPr lang="pt-BR" altLang="pt-BR"/>
              <a:pPr/>
              <a:t>6</a:t>
            </a:fld>
            <a:endParaRPr lang="pt-BR" altLang="pt-BR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5760090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92959E9-D5AF-4667-A244-33E6028DDDF6}" type="slidenum">
              <a:rPr lang="pt-BR" altLang="pt-BR"/>
              <a:pPr/>
              <a:t>45</a:t>
            </a:fld>
            <a:endParaRPr lang="pt-BR" altLang="pt-BR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5023646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D8BFF-FCB5-6C75-CDCB-2301A7429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>
            <a:extLst>
              <a:ext uri="{FF2B5EF4-FFF2-40B4-BE49-F238E27FC236}">
                <a16:creationId xmlns:a16="http://schemas.microsoft.com/office/drawing/2014/main" id="{5E719C3F-C2A5-7D92-8A76-5F42C6F223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92959E9-D5AF-4667-A244-33E6028DDDF6}" type="slidenum">
              <a:rPr lang="pt-BR" altLang="pt-BR"/>
              <a:pPr/>
              <a:t>46</a:t>
            </a:fld>
            <a:endParaRPr lang="pt-BR" altLang="pt-BR"/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B7666534-E339-BB5B-1C6A-45073B5880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>
            <a:extLst>
              <a:ext uri="{FF2B5EF4-FFF2-40B4-BE49-F238E27FC236}">
                <a16:creationId xmlns:a16="http://schemas.microsoft.com/office/drawing/2014/main" id="{2327978A-2CF0-3335-3418-9333800779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6725632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22E56ED-FC4A-4E33-A2EB-D3E300C6D2FF}" type="slidenum">
              <a:rPr lang="pt-BR" altLang="pt-BR"/>
              <a:pPr/>
              <a:t>48</a:t>
            </a:fld>
            <a:endParaRPr lang="pt-BR" altLang="pt-BR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070968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22E56ED-FC4A-4E33-A2EB-D3E300C6D2FF}" type="slidenum">
              <a:rPr lang="pt-BR" altLang="pt-BR">
                <a:solidFill>
                  <a:srgbClr val="000000"/>
                </a:solidFill>
              </a:rPr>
              <a:pPr/>
              <a:t>50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0656425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E9FDB5B-C173-4263-A810-1A70D576176D}" type="slidenum">
              <a:rPr lang="pt-BR" altLang="pt-BR"/>
              <a:pPr/>
              <a:t>53</a:t>
            </a:fld>
            <a:endParaRPr lang="pt-BR" altLang="pt-BR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81357155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612D3E4-D088-44E3-88EC-D887920FD867}" type="slidenum">
              <a:rPr lang="pt-BR" altLang="pt-BR"/>
              <a:pPr/>
              <a:t>55</a:t>
            </a:fld>
            <a:endParaRPr lang="pt-BR" altLang="pt-BR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8742994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6A36014-A445-4CBA-9514-1F1046ED66A3}" type="slidenum">
              <a:rPr lang="pt-BR" altLang="pt-BR"/>
              <a:pPr/>
              <a:t>56</a:t>
            </a:fld>
            <a:endParaRPr lang="pt-BR" altLang="pt-BR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36837764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12FA66D-EF7A-4815-91C0-33EFC1954602}" type="slidenum">
              <a:rPr lang="pt-BR" altLang="pt-BR"/>
              <a:pPr/>
              <a:t>7</a:t>
            </a:fld>
            <a:endParaRPr lang="pt-BR" altLang="pt-BR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73034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2222A82-8CDE-4BB8-B41D-A7D3C376FBE0}" type="slidenum">
              <a:rPr lang="pt-BR" altLang="pt-BR"/>
              <a:pPr/>
              <a:t>8</a:t>
            </a:fld>
            <a:endParaRPr lang="pt-BR" altLang="pt-BR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475976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8B399AA-85C5-4202-B5A8-90439400B2E2}" type="slidenum">
              <a:rPr lang="pt-BR" altLang="pt-BR"/>
              <a:pPr/>
              <a:t>9</a:t>
            </a:fld>
            <a:endParaRPr lang="pt-BR" altLang="pt-BR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727455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8B399AA-85C5-4202-B5A8-90439400B2E2}" type="slidenum">
              <a:rPr lang="pt-BR" altLang="pt-BR"/>
              <a:pPr/>
              <a:t>10</a:t>
            </a:fld>
            <a:endParaRPr lang="pt-BR" altLang="pt-BR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417210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F797D97-38C5-4F89-A01E-43A6B1082195}" type="slidenum">
              <a:rPr lang="pt-BR" altLang="pt-BR"/>
              <a:pPr/>
              <a:t>11</a:t>
            </a:fld>
            <a:endParaRPr lang="pt-BR" altLang="pt-BR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83882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B9C1E-0E5C-4322-B761-8018FA7A727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CC655-39C9-420C-962F-AE18ED92F7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B947F-DD6B-4E3B-85A6-378293D7250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pt-B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44557-FB0A-4725-AA95-26FEE1948B8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1A360-9980-4136-A974-1C88F13A862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D9DEAE-6829-4531-B983-DFA41A247CE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3678E-7D69-4D45-A344-54D8219F695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D0D8F-145F-4FD8-A180-9B8E5A00859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D0653-D32F-4927-B065-B2169583CF4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873CC-F957-4D02-A0B5-02F3061C87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07AF8-6207-468F-8B9C-CDCDD5A1B78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8810C-3AA7-4DF2-9F65-FED4F3CBAF7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26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0386A9D2-E659-46E8-A095-941F78A0C07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618529F-8BB8-1292-3B9F-F6D74D6F7A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0"/>
            <a:ext cx="756084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1908175" y="1125538"/>
            <a:ext cx="180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pt-BR" altLang="pt-BR"/>
          </a:p>
        </p:txBody>
      </p:sp>
      <p:sp>
        <p:nvSpPr>
          <p:cNvPr id="15" name="Rectangle 1386"/>
          <p:cNvSpPr>
            <a:spLocks noChangeArrowheads="1"/>
          </p:cNvSpPr>
          <p:nvPr/>
        </p:nvSpPr>
        <p:spPr bwMode="auto">
          <a:xfrm>
            <a:off x="1357290" y="500042"/>
            <a:ext cx="624132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pt-BR" altLang="pt-BR" sz="2000" b="1" dirty="0">
                <a:latin typeface="Arial" pitchFamily="34" charset="0"/>
                <a:cs typeface="Arial" pitchFamily="34" charset="0"/>
              </a:rPr>
              <a:t>I – RECEITA DE IMPOSTOS E TRANSFERÊNCIAS</a:t>
            </a:r>
            <a:r>
              <a:rPr lang="pt-BR" altLang="pt-BR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 eaLnBrk="1" hangingPunct="1"/>
            <a:r>
              <a:rPr lang="pt-BR" altLang="pt-BR" sz="2000" b="1" dirty="0">
                <a:latin typeface="Arial" pitchFamily="34" charset="0"/>
                <a:cs typeface="Arial" pitchFamily="34" charset="0"/>
              </a:rPr>
              <a:t>APLICAÇÃO MÍNIMA 15%: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863D52BF-B89E-F563-43C3-FBF006DD49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238421"/>
              </p:ext>
            </p:extLst>
          </p:nvPr>
        </p:nvGraphicFramePr>
        <p:xfrm>
          <a:off x="685800" y="1412776"/>
          <a:ext cx="7772400" cy="4438969"/>
        </p:xfrm>
        <a:graphic>
          <a:graphicData uri="http://schemas.openxmlformats.org/drawingml/2006/table">
            <a:tbl>
              <a:tblPr/>
              <a:tblGrid>
                <a:gridCol w="2799618">
                  <a:extLst>
                    <a:ext uri="{9D8B030D-6E8A-4147-A177-3AD203B41FA5}">
                      <a16:colId xmlns:a16="http://schemas.microsoft.com/office/drawing/2014/main" val="2646752858"/>
                    </a:ext>
                  </a:extLst>
                </a:gridCol>
                <a:gridCol w="1658630">
                  <a:extLst>
                    <a:ext uri="{9D8B030D-6E8A-4147-A177-3AD203B41FA5}">
                      <a16:colId xmlns:a16="http://schemas.microsoft.com/office/drawing/2014/main" val="3787680395"/>
                    </a:ext>
                  </a:extLst>
                </a:gridCol>
                <a:gridCol w="1657076">
                  <a:extLst>
                    <a:ext uri="{9D8B030D-6E8A-4147-A177-3AD203B41FA5}">
                      <a16:colId xmlns:a16="http://schemas.microsoft.com/office/drawing/2014/main" val="3613206642"/>
                    </a:ext>
                  </a:extLst>
                </a:gridCol>
                <a:gridCol w="1657076">
                  <a:extLst>
                    <a:ext uri="{9D8B030D-6E8A-4147-A177-3AD203B41FA5}">
                      <a16:colId xmlns:a16="http://schemas.microsoft.com/office/drawing/2014/main" val="8021946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DISCRIMINAÇÃO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73617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ICMS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6.745.679,25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6.456.038,26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13.201.717,51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46396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F.P.M.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6.483.715,01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7.091.061,88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13.574.776,89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60708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IPVA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535.183,06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218.612,20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753.795,26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13793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IRRF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575.634,54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676.033,90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1.251.668,44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51272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ISSQN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397.030,52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327.762,16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724.792,68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25353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ITBI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259.064,56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241.645,80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500.710,36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59932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IPI Exportação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92.516,64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96.483,89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189.000,53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65448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ITR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82.390,03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52.931,41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135.321,44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98797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0170" marR="32385" algn="l">
                        <a:lnSpc>
                          <a:spcPct val="107000"/>
                        </a:lnSpc>
                        <a:buNone/>
                      </a:pPr>
                      <a:r>
                        <a:rPr lang="pt-BR" sz="1600" b="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IPTU</a:t>
                      </a:r>
                      <a:endParaRPr lang="pt-BR" sz="20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27.312,10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289.130,40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316.442,50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54089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Desoneração ICMS (LC 87/96)</a:t>
                      </a:r>
                      <a:endParaRPr lang="pt-B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00,00</a:t>
                      </a:r>
                      <a:endParaRPr lang="pt-B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t-B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t-B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83026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Multas, juro de mora, divida ativa e outros encargos do IPTU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00,00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t-B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3456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 DA RECEITA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15.198.525,71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15.449.699,90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30.648.225,61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31996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0170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 (Mínimo a ser aplicado)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2.279.778,85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2.317.454,98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00" algn="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4.597.233,83</a:t>
                      </a:r>
                      <a:endParaRPr lang="pt-B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4146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1583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475"/>
          <p:cNvSpPr>
            <a:spLocks noChangeArrowheads="1"/>
          </p:cNvSpPr>
          <p:nvPr/>
        </p:nvSpPr>
        <p:spPr bwMode="auto">
          <a:xfrm>
            <a:off x="971600" y="1071546"/>
            <a:ext cx="75608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1" hangingPunct="1"/>
            <a:r>
              <a:rPr lang="pt-BR" altLang="pt-BR" sz="2000" b="1" dirty="0">
                <a:latin typeface="Arial" pitchFamily="34" charset="0"/>
                <a:cs typeface="Arial" pitchFamily="34" charset="0"/>
              </a:rPr>
              <a:t>II – RECEITAS DE CONVÊNIOS (APLICAÇÃO 100%)</a:t>
            </a:r>
          </a:p>
          <a:p>
            <a:pPr algn="ctr" eaLnBrk="1" hangingPunct="1"/>
            <a:r>
              <a:rPr lang="pt-BR" altLang="pt-BR" sz="2000" b="1" dirty="0">
                <a:latin typeface="Arial" pitchFamily="34" charset="0"/>
                <a:cs typeface="Arial" pitchFamily="34" charset="0"/>
              </a:rPr>
              <a:t>EM REAIS</a:t>
            </a:r>
            <a:r>
              <a:rPr lang="pt-BR" altLang="pt-BR" sz="2000" b="1" dirty="0"/>
              <a:t>: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27EF3FD6-E8A4-2F16-8EBC-05817D88A7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680324"/>
              </p:ext>
            </p:extLst>
          </p:nvPr>
        </p:nvGraphicFramePr>
        <p:xfrm>
          <a:off x="685800" y="2852936"/>
          <a:ext cx="7772401" cy="1471867"/>
        </p:xfrm>
        <a:graphic>
          <a:graphicData uri="http://schemas.openxmlformats.org/drawingml/2006/table">
            <a:tbl>
              <a:tblPr/>
              <a:tblGrid>
                <a:gridCol w="2826610">
                  <a:extLst>
                    <a:ext uri="{9D8B030D-6E8A-4147-A177-3AD203B41FA5}">
                      <a16:colId xmlns:a16="http://schemas.microsoft.com/office/drawing/2014/main" val="741144153"/>
                    </a:ext>
                  </a:extLst>
                </a:gridCol>
                <a:gridCol w="1649633">
                  <a:extLst>
                    <a:ext uri="{9D8B030D-6E8A-4147-A177-3AD203B41FA5}">
                      <a16:colId xmlns:a16="http://schemas.microsoft.com/office/drawing/2014/main" val="4260712434"/>
                    </a:ext>
                  </a:extLst>
                </a:gridCol>
                <a:gridCol w="1648079">
                  <a:extLst>
                    <a:ext uri="{9D8B030D-6E8A-4147-A177-3AD203B41FA5}">
                      <a16:colId xmlns:a16="http://schemas.microsoft.com/office/drawing/2014/main" val="3234769574"/>
                    </a:ext>
                  </a:extLst>
                </a:gridCol>
                <a:gridCol w="1648079">
                  <a:extLst>
                    <a:ext uri="{9D8B030D-6E8A-4147-A177-3AD203B41FA5}">
                      <a16:colId xmlns:a16="http://schemas.microsoft.com/office/drawing/2014/main" val="40827510"/>
                    </a:ext>
                  </a:extLst>
                </a:gridCol>
              </a:tblGrid>
              <a:tr h="1513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DISCRIMINAÇÃO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1ª quadrimestre 2025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5143153"/>
                  </a:ext>
                </a:extLst>
              </a:tr>
              <a:tr h="1513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Provenientes da União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785.687,89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1.727.463,35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2.513.151,24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3212481"/>
                  </a:ext>
                </a:extLst>
              </a:tr>
              <a:tr h="1513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Provenientes do Estado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119.185,99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1.360.321,73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1.479.507,72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7157731"/>
                  </a:ext>
                </a:extLst>
              </a:tr>
              <a:tr h="1513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s-ES_tradnl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Rendimentos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91.345,80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288.833,41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380.179,21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6891674"/>
                  </a:ext>
                </a:extLst>
              </a:tr>
              <a:tr h="1513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 Receita Vinculadas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996.219,68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3.376.618,49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4.372.838,17</a:t>
                      </a:r>
                      <a:endParaRPr lang="pt-B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44788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ChangeArrowheads="1"/>
          </p:cNvSpPr>
          <p:nvPr/>
        </p:nvSpPr>
        <p:spPr bwMode="auto">
          <a:xfrm>
            <a:off x="1928794" y="1012666"/>
            <a:ext cx="52519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2000" b="1" dirty="0">
                <a:latin typeface="Arial" pitchFamily="34" charset="0"/>
                <a:cs typeface="Arial" pitchFamily="34" charset="0"/>
              </a:rPr>
              <a:t>III – RECEITAS PRÓPRIAS DO MUNICÍPIO</a:t>
            </a:r>
          </a:p>
        </p:txBody>
      </p:sp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813300" algn="l"/>
              </a:tabLst>
            </a:pPr>
            <a:endParaRPr kumimoji="0" 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25062D2B-1776-9332-4F8D-09CFC7CB97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24365"/>
              </p:ext>
            </p:extLst>
          </p:nvPr>
        </p:nvGraphicFramePr>
        <p:xfrm>
          <a:off x="760040" y="3140968"/>
          <a:ext cx="7772400" cy="745300"/>
        </p:xfrm>
        <a:graphic>
          <a:graphicData uri="http://schemas.openxmlformats.org/drawingml/2006/table">
            <a:tbl>
              <a:tblPr/>
              <a:tblGrid>
                <a:gridCol w="2449860">
                  <a:extLst>
                    <a:ext uri="{9D8B030D-6E8A-4147-A177-3AD203B41FA5}">
                      <a16:colId xmlns:a16="http://schemas.microsoft.com/office/drawing/2014/main" val="2890142683"/>
                    </a:ext>
                  </a:extLst>
                </a:gridCol>
                <a:gridCol w="1775216">
                  <a:extLst>
                    <a:ext uri="{9D8B030D-6E8A-4147-A177-3AD203B41FA5}">
                      <a16:colId xmlns:a16="http://schemas.microsoft.com/office/drawing/2014/main" val="2858314560"/>
                    </a:ext>
                  </a:extLst>
                </a:gridCol>
                <a:gridCol w="1773662">
                  <a:extLst>
                    <a:ext uri="{9D8B030D-6E8A-4147-A177-3AD203B41FA5}">
                      <a16:colId xmlns:a16="http://schemas.microsoft.com/office/drawing/2014/main" val="2168868655"/>
                    </a:ext>
                  </a:extLst>
                </a:gridCol>
                <a:gridCol w="1773662">
                  <a:extLst>
                    <a:ext uri="{9D8B030D-6E8A-4147-A177-3AD203B41FA5}">
                      <a16:colId xmlns:a16="http://schemas.microsoft.com/office/drawing/2014/main" val="34895174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DISCRIMINAÇÃO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72455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VIGILÂNCIA SANITÁRIA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15.650,02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2.203,44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17.853,46</a:t>
                      </a:r>
                      <a:endParaRPr lang="pt-B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161792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773"/>
          <p:cNvSpPr>
            <a:spLocks noChangeArrowheads="1"/>
          </p:cNvSpPr>
          <p:nvPr/>
        </p:nvSpPr>
        <p:spPr bwMode="auto">
          <a:xfrm>
            <a:off x="1500166" y="71414"/>
            <a:ext cx="625254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pt-BR" altLang="pt-BR" sz="2000" b="1" dirty="0">
                <a:latin typeface="Arial" pitchFamily="34" charset="0"/>
                <a:cs typeface="Arial" pitchFamily="34" charset="0"/>
              </a:rPr>
              <a:t>IV – DESPESA APLICADA NA SAÚDE EM REAIS: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2ADA5CA6-6684-031B-F0B5-27BAA04F0F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014804"/>
              </p:ext>
            </p:extLst>
          </p:nvPr>
        </p:nvGraphicFramePr>
        <p:xfrm>
          <a:off x="846995" y="652576"/>
          <a:ext cx="7450009" cy="5744278"/>
        </p:xfrm>
        <a:graphic>
          <a:graphicData uri="http://schemas.openxmlformats.org/drawingml/2006/table">
            <a:tbl>
              <a:tblPr/>
              <a:tblGrid>
                <a:gridCol w="2546413">
                  <a:extLst>
                    <a:ext uri="{9D8B030D-6E8A-4147-A177-3AD203B41FA5}">
                      <a16:colId xmlns:a16="http://schemas.microsoft.com/office/drawing/2014/main" val="2852997823"/>
                    </a:ext>
                  </a:extLst>
                </a:gridCol>
                <a:gridCol w="1636022">
                  <a:extLst>
                    <a:ext uri="{9D8B030D-6E8A-4147-A177-3AD203B41FA5}">
                      <a16:colId xmlns:a16="http://schemas.microsoft.com/office/drawing/2014/main" val="2664533991"/>
                    </a:ext>
                  </a:extLst>
                </a:gridCol>
                <a:gridCol w="1634532">
                  <a:extLst>
                    <a:ext uri="{9D8B030D-6E8A-4147-A177-3AD203B41FA5}">
                      <a16:colId xmlns:a16="http://schemas.microsoft.com/office/drawing/2014/main" val="1074699836"/>
                    </a:ext>
                  </a:extLst>
                </a:gridCol>
                <a:gridCol w="1633042">
                  <a:extLst>
                    <a:ext uri="{9D8B030D-6E8A-4147-A177-3AD203B41FA5}">
                      <a16:colId xmlns:a16="http://schemas.microsoft.com/office/drawing/2014/main" val="3278383930"/>
                    </a:ext>
                  </a:extLst>
                </a:gridCol>
              </a:tblGrid>
              <a:tr h="1596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DISCRIMINAÇÃO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530321"/>
                  </a:ext>
                </a:extLst>
              </a:tr>
              <a:tr h="1741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Vencimentos e Vantagens Fixas – Pessoal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1.558.286,98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1.880.603,17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3.438.890,15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2444849"/>
                  </a:ext>
                </a:extLst>
              </a:tr>
              <a:tr h="1741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Repasses ao CONIMS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763.279,35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1.288.051,15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2.051.330,50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8788751"/>
                  </a:ext>
                </a:extLst>
              </a:tr>
              <a:tr h="1741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Outros Serviços de Terceiros – P.J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525.001,25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821.428,62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1.346.429,87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233900"/>
                  </a:ext>
                </a:extLst>
              </a:tr>
              <a:tr h="1741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Obrigações Patronais – Encargos Sociais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176.660,89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256.617,77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433.278,66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7633478"/>
                  </a:ext>
                </a:extLst>
              </a:tr>
              <a:tr h="1741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Auxilio Alimentação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119.452,41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136.520,47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255.972,88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1697116"/>
                  </a:ext>
                </a:extLst>
              </a:tr>
              <a:tr h="1741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Material de Consumo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109.847,20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184.180,71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294.027,91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0741946"/>
                  </a:ext>
                </a:extLst>
              </a:tr>
              <a:tr h="1741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Outros Serviços de Terceiros – PF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51.925,45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49.178,89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101.104,34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8249722"/>
                  </a:ext>
                </a:extLst>
              </a:tr>
              <a:tr h="1741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Repasses ao CIRUSPAR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22.935,48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35.225,80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58.161,28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938904"/>
                  </a:ext>
                </a:extLst>
              </a:tr>
              <a:tr h="1741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Diárias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27.500,02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34.300,00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61.800,02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8282362"/>
                  </a:ext>
                </a:extLst>
              </a:tr>
              <a:tr h="3315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Outras Despesas de Pessoal – Terceirização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19.934,88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59.804,64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79.739,52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5492852"/>
                  </a:ext>
                </a:extLst>
              </a:tr>
              <a:tr h="3315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Serviços de tecnologia da informação e comunicação – PJ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9.253,47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32.070,10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41.323,57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80035"/>
                  </a:ext>
                </a:extLst>
              </a:tr>
              <a:tr h="1741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Consorcio Intergestores Paraná Saúde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3.272,44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3.272,44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0677369"/>
                  </a:ext>
                </a:extLst>
              </a:tr>
              <a:tr h="1741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Obras e Instalações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7846894"/>
                  </a:ext>
                </a:extLst>
              </a:tr>
              <a:tr h="1741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Equipamentos e Material Permanente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t-B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652.396,97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652.396,97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3691099"/>
                  </a:ext>
                </a:extLst>
              </a:tr>
              <a:tr h="1741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Material de Distribuição Gratuita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262061"/>
                  </a:ext>
                </a:extLst>
              </a:tr>
              <a:tr h="1741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Passagens e Despesas com Locomoção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1250809"/>
                  </a:ext>
                </a:extLst>
              </a:tr>
              <a:tr h="1741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 Despesa Aplicada 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3.394.994,98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5.430.378,29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8.825.373,27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1030185"/>
                  </a:ext>
                </a:extLst>
              </a:tr>
              <a:tr h="3315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Despesa liquida para fins do limite mínimo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2.548.991,61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3.698.882,51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6.247.874,12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247488"/>
                  </a:ext>
                </a:extLst>
              </a:tr>
              <a:tr h="1741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Percentual Mínimo a ser aplicado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711829"/>
                  </a:ext>
                </a:extLst>
              </a:tr>
              <a:tr h="1741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Percentual Aplicado (%)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16,77%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23,94%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20,35%</a:t>
                      </a:r>
                      <a:endParaRPr lang="pt-B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606" marR="426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82039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40"/>
          <p:cNvSpPr>
            <a:spLocks noChangeArrowheads="1"/>
          </p:cNvSpPr>
          <p:nvPr/>
        </p:nvSpPr>
        <p:spPr bwMode="auto">
          <a:xfrm>
            <a:off x="1714480" y="785794"/>
            <a:ext cx="60213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pt-BR" sz="2000" b="1" dirty="0">
                <a:latin typeface="Arial" pitchFamily="34" charset="0"/>
                <a:cs typeface="Arial" pitchFamily="34" charset="0"/>
              </a:rPr>
              <a:t>V – DISPONIBILIDADE FINANCEIRA EM REAIS: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AA334DFB-4907-F525-D67B-3141839C1C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612812"/>
              </p:ext>
            </p:extLst>
          </p:nvPr>
        </p:nvGraphicFramePr>
        <p:xfrm>
          <a:off x="685800" y="1624360"/>
          <a:ext cx="7772400" cy="410889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190409">
                  <a:extLst>
                    <a:ext uri="{9D8B030D-6E8A-4147-A177-3AD203B41FA5}">
                      <a16:colId xmlns:a16="http://schemas.microsoft.com/office/drawing/2014/main" val="3601764273"/>
                    </a:ext>
                  </a:extLst>
                </a:gridCol>
                <a:gridCol w="1291773">
                  <a:extLst>
                    <a:ext uri="{9D8B030D-6E8A-4147-A177-3AD203B41FA5}">
                      <a16:colId xmlns:a16="http://schemas.microsoft.com/office/drawing/2014/main" val="1725261504"/>
                    </a:ext>
                  </a:extLst>
                </a:gridCol>
                <a:gridCol w="1290218">
                  <a:extLst>
                    <a:ext uri="{9D8B030D-6E8A-4147-A177-3AD203B41FA5}">
                      <a16:colId xmlns:a16="http://schemas.microsoft.com/office/drawing/2014/main" val="3919993733"/>
                    </a:ext>
                  </a:extLst>
                </a:gridCol>
              </a:tblGrid>
              <a:tr h="2692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 b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BANCO E CONTA CORRENTE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Saldo Bancário em 30/04/2025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Saldo em 31/08/2025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11509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Caixa Econômica Federal – Cta 44695-5 – Capital geral Estado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1.610.463,06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2.448.892,63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99612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Banco do Brasil S/A – Cta 50736-9 emenda custeio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816.663,31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32265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Caixa Econômica Federal – Cta 44694-7 – Custeio geral Estado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623.851,37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442.691,75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4378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Banco do Brasil S/A – Cta 37794-5-Custeio geral União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345.863,01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314.618,58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52213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Banco do Brasil S/A – Cta 37841-0 Capital geral União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212.145,00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219.945,71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26006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Banco do Brasil S/A – Cta 50737-7 emenda custeio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153.124,37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58948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Caixa Econômica Federal – Cta 710144-4 – Capital município - doação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26.160,86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26.895,91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3072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Banco do Brasil S/A – Cta 9.585-0 – Custeio média complexidade ambulatória Estado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28.812,80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18.701,89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07181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Banco do Brasil S/A – Cta 45274-2 – Piso de enfermagem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24.886,20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16.782,68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51725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Banco do Brasi S/A – Cta 49213-2 Media Complexidade Ambulatorial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785,52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3.729,91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46821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Banco do Brasil S/A – Cta 21.550-3 – Capital município - leilão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93,46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96,89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92314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Banco do Brasil S/A – Cta 15.991-3 – Custeio município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1.407,99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69694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 b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 de recursos financeiros disponíveis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2.874.469,27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4.462.143,63</a:t>
                      </a:r>
                      <a:endParaRPr lang="pt-B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964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77113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459"/>
          <p:cNvSpPr>
            <a:spLocks noChangeArrowheads="1"/>
          </p:cNvSpPr>
          <p:nvPr/>
        </p:nvSpPr>
        <p:spPr bwMode="auto">
          <a:xfrm>
            <a:off x="2555776" y="525039"/>
            <a:ext cx="366350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pt-BR" altLang="pt-BR" sz="2000" b="1" dirty="0">
                <a:latin typeface="Arial" pitchFamily="34" charset="0"/>
                <a:cs typeface="Arial" pitchFamily="34" charset="0"/>
              </a:rPr>
              <a:t>USUÁRIOS / PÚBLICO ALVO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4E35C13E-FB6B-4C2E-96D7-181B29ACDEED}"/>
              </a:ext>
            </a:extLst>
          </p:cNvPr>
          <p:cNvSpPr/>
          <p:nvPr/>
        </p:nvSpPr>
        <p:spPr>
          <a:xfrm>
            <a:off x="1258766" y="925149"/>
            <a:ext cx="64087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1400" b="1" dirty="0">
                <a:latin typeface="Arial" panose="020B0604020202020204" pitchFamily="34" charset="0"/>
                <a:ea typeface="Times New Roman" panose="02020603050405020304" pitchFamily="18" charset="0"/>
              </a:rPr>
              <a:t>POPULAÇÃO RESIDENTE NO MUNICÍPIO POR SEXO E FAIXA ETÁRIA</a:t>
            </a:r>
            <a:endParaRPr lang="pt-BR" sz="1400" dirty="0">
              <a:ea typeface="Times New Roman" panose="02020603050405020304" pitchFamily="18" charset="0"/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D9CF10FD-C1CD-498B-A2AC-B7A68AE4BAB6}"/>
              </a:ext>
            </a:extLst>
          </p:cNvPr>
          <p:cNvSpPr/>
          <p:nvPr/>
        </p:nvSpPr>
        <p:spPr>
          <a:xfrm>
            <a:off x="1287722" y="1171370"/>
            <a:ext cx="190629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pt-BR" sz="1400" dirty="0">
                <a:latin typeface="Arial" panose="020B0604020202020204" pitchFamily="34" charset="0"/>
                <a:ea typeface="Times New Roman" panose="02020603050405020304" pitchFamily="18" charset="0"/>
              </a:rPr>
              <a:t>Ano: 2022  estimativa</a:t>
            </a:r>
            <a:endParaRPr lang="pt-BR" sz="1400" dirty="0">
              <a:ea typeface="Times New Roman" panose="02020603050405020304" pitchFamily="18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2F486066-F019-C6CC-F68B-B0D671B1A9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876542"/>
              </p:ext>
            </p:extLst>
          </p:nvPr>
        </p:nvGraphicFramePr>
        <p:xfrm>
          <a:off x="726216" y="1844824"/>
          <a:ext cx="7691568" cy="3646180"/>
        </p:xfrm>
        <a:graphic>
          <a:graphicData uri="http://schemas.openxmlformats.org/drawingml/2006/table">
            <a:tbl>
              <a:tblPr firstRow="1" firstCol="1" bandRow="1"/>
              <a:tblGrid>
                <a:gridCol w="1942890">
                  <a:extLst>
                    <a:ext uri="{9D8B030D-6E8A-4147-A177-3AD203B41FA5}">
                      <a16:colId xmlns:a16="http://schemas.microsoft.com/office/drawing/2014/main" val="2253804290"/>
                    </a:ext>
                  </a:extLst>
                </a:gridCol>
                <a:gridCol w="1942890">
                  <a:extLst>
                    <a:ext uri="{9D8B030D-6E8A-4147-A177-3AD203B41FA5}">
                      <a16:colId xmlns:a16="http://schemas.microsoft.com/office/drawing/2014/main" val="3062887046"/>
                    </a:ext>
                  </a:extLst>
                </a:gridCol>
                <a:gridCol w="1942890">
                  <a:extLst>
                    <a:ext uri="{9D8B030D-6E8A-4147-A177-3AD203B41FA5}">
                      <a16:colId xmlns:a16="http://schemas.microsoft.com/office/drawing/2014/main" val="1419925728"/>
                    </a:ext>
                  </a:extLst>
                </a:gridCol>
                <a:gridCol w="1862898">
                  <a:extLst>
                    <a:ext uri="{9D8B030D-6E8A-4147-A177-3AD203B41FA5}">
                      <a16:colId xmlns:a16="http://schemas.microsoft.com/office/drawing/2014/main" val="185929377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Faixa etária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Masculino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Feminino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25280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Menores de 1 ano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006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a 4 anos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183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19254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a 9 anos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451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87537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a 14 anos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424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25081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a 19 anos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88129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a 24 anos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194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34603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 a 29 anos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90795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a 34 anos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08570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 a 39 anos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7682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 a 44 anos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64987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 a 49 anos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204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22641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 a 54 anos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223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91024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 a 59 anos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143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62515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 a 64 anos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38397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 a 69 anos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61447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 a 74 anos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29427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 a 79 anos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42058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 anos acima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9552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2.983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2.666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5.649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794335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DD3D19-C4E7-B07B-6DE2-857936D1D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459">
            <a:extLst>
              <a:ext uri="{FF2B5EF4-FFF2-40B4-BE49-F238E27FC236}">
                <a16:creationId xmlns:a16="http://schemas.microsoft.com/office/drawing/2014/main" id="{75EFBAC8-6E16-68AD-D117-E563C83F88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776" y="525039"/>
            <a:ext cx="366350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pt-BR" altLang="pt-BR" sz="2000" b="1" dirty="0">
                <a:latin typeface="Arial" pitchFamily="34" charset="0"/>
                <a:cs typeface="Arial" pitchFamily="34" charset="0"/>
              </a:rPr>
              <a:t>USUÁRIOS / PÚBLICO ALVO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2C115B9-9FDF-A6C2-AC71-DCBB65E78C69}"/>
              </a:ext>
            </a:extLst>
          </p:cNvPr>
          <p:cNvSpPr/>
          <p:nvPr/>
        </p:nvSpPr>
        <p:spPr>
          <a:xfrm>
            <a:off x="1313204" y="1340768"/>
            <a:ext cx="671517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</a:rPr>
              <a:t>Estimativa IBGE 2024 – 5.516</a:t>
            </a:r>
            <a:endParaRPr lang="pt-BR" sz="1600" dirty="0"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</a:rPr>
              <a:t>População IBGE 2022 – 5.649</a:t>
            </a:r>
            <a:endParaRPr lang="pt-BR" sz="1600" dirty="0"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</a:rPr>
              <a:t>Área total do município: 1.511.782 km², 0,78 % da área do Estado.</a:t>
            </a:r>
            <a:endParaRPr lang="pt-BR" sz="1600" dirty="0"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</a:rPr>
              <a:t>Densidade Demográfica: 3,64 hab./km².</a:t>
            </a:r>
            <a:endParaRPr lang="pt-BR" sz="1600" dirty="0"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</a:rPr>
              <a:t>População total 2010: 7.238</a:t>
            </a:r>
            <a:endParaRPr lang="pt-BR" sz="1600" dirty="0"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</a:rPr>
              <a:t>População Urbana 2022: 35.88% - 2.027</a:t>
            </a:r>
            <a:endParaRPr lang="pt-BR" sz="1600" dirty="0"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</a:rPr>
              <a:t>População Rural 2010: 64,12% - 3.622</a:t>
            </a:r>
            <a:endParaRPr lang="pt-BR" sz="1600" dirty="0"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</a:rPr>
              <a:t>Domicílios residenciais ocupados: 2.006</a:t>
            </a:r>
            <a:endParaRPr lang="pt-BR" sz="1600" dirty="0"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t-BR" sz="1600" dirty="0">
                <a:latin typeface="Arial" panose="020B0604020202020204" pitchFamily="34" charset="0"/>
                <a:ea typeface="Times New Roman" panose="02020603050405020304" pitchFamily="18" charset="0"/>
              </a:rPr>
              <a:t>Media de pessoas por domicílios em 2022: 2.74</a:t>
            </a:r>
            <a:endParaRPr lang="pt-BR" sz="1600" dirty="0">
              <a:ea typeface="Times New Roman" panose="02020603050405020304" pitchFamily="18" charset="0"/>
            </a:endParaRPr>
          </a:p>
        </p:txBody>
      </p:sp>
      <p:sp>
        <p:nvSpPr>
          <p:cNvPr id="87041" name="Rectangle 1">
            <a:extLst>
              <a:ext uri="{FF2B5EF4-FFF2-40B4-BE49-F238E27FC236}">
                <a16:creationId xmlns:a16="http://schemas.microsoft.com/office/drawing/2014/main" id="{134C1DC5-B09D-4743-562B-8B76595F7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776" y="4347686"/>
            <a:ext cx="413955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População flutuante: 	</a:t>
            </a:r>
            <a:endParaRPr kumimoji="0" 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Profissionais Liberais;</a:t>
            </a:r>
            <a:endParaRPr kumimoji="0" 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Funcionários Públicos.</a:t>
            </a:r>
            <a:endParaRPr kumimoji="0" 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Empreiteiros.</a:t>
            </a:r>
            <a:endParaRPr kumimoji="0" lang="pt-B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4847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785786" y="642918"/>
            <a:ext cx="7858125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Aft>
                <a:spcPts val="0"/>
              </a:spcAft>
              <a:defRPr/>
            </a:pPr>
            <a:r>
              <a:rPr lang="pt-BR" sz="2000" b="1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CAPACIDADE FÍSICA INSTALADA</a:t>
            </a:r>
          </a:p>
          <a:p>
            <a:pPr algn="ctr" eaLnBrk="1" hangingPunct="1">
              <a:spcAft>
                <a:spcPts val="0"/>
              </a:spcAft>
              <a:defRPr/>
            </a:pPr>
            <a:r>
              <a:rPr lang="pt-BR" sz="1200" dirty="0">
                <a:ea typeface="Times New Roman" panose="02020603050405020304" pitchFamily="18" charset="0"/>
              </a:rPr>
              <a:t> </a:t>
            </a:r>
          </a:p>
          <a:p>
            <a:pPr algn="ctr" eaLnBrk="1" hangingPunct="1">
              <a:spcAft>
                <a:spcPts val="0"/>
              </a:spcAft>
              <a:defRPr/>
            </a:pPr>
            <a:r>
              <a:rPr lang="pt-BR" sz="1200" dirty="0">
                <a:ea typeface="Times New Roman" panose="02020603050405020304" pitchFamily="18" charset="0"/>
              </a:rPr>
              <a:t> </a:t>
            </a:r>
          </a:p>
          <a:p>
            <a:pPr algn="ctr" eaLnBrk="1" hangingPunct="1">
              <a:spcAft>
                <a:spcPts val="0"/>
              </a:spcAft>
              <a:defRPr/>
            </a:pPr>
            <a:r>
              <a:rPr lang="pt-BR" sz="1200" dirty="0">
                <a:ea typeface="Times New Roman" panose="02020603050405020304" pitchFamily="18" charset="0"/>
              </a:rPr>
              <a:t> </a:t>
            </a:r>
          </a:p>
          <a:p>
            <a:pPr algn="ctr" eaLnBrk="1" hangingPunct="1">
              <a:spcAft>
                <a:spcPts val="0"/>
              </a:spcAft>
              <a:defRPr/>
            </a:pPr>
            <a:r>
              <a:rPr lang="pt-BR" sz="1200" dirty="0">
                <a:ea typeface="Times New Roman" panose="02020603050405020304" pitchFamily="18" charset="0"/>
              </a:rPr>
              <a:t> </a:t>
            </a:r>
          </a:p>
          <a:p>
            <a:pPr algn="ctr" eaLnBrk="1" hangingPunct="1">
              <a:spcAft>
                <a:spcPts val="0"/>
              </a:spcAft>
              <a:defRPr/>
            </a:pPr>
            <a:r>
              <a:rPr lang="pt-BR" sz="1200" dirty="0">
                <a:ea typeface="Times New Roman" panose="02020603050405020304" pitchFamily="18" charset="0"/>
              </a:rPr>
              <a:t> </a:t>
            </a:r>
          </a:p>
          <a:p>
            <a:pPr algn="ctr" eaLnBrk="1" hangingPunct="1">
              <a:spcAft>
                <a:spcPts val="0"/>
              </a:spcAft>
              <a:defRPr/>
            </a:pPr>
            <a:r>
              <a:rPr lang="pt-BR" sz="1200" dirty="0"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82945" name="Rectangle 1"/>
          <p:cNvSpPr>
            <a:spLocks noChangeArrowheads="1"/>
          </p:cNvSpPr>
          <p:nvPr/>
        </p:nvSpPr>
        <p:spPr bwMode="auto">
          <a:xfrm>
            <a:off x="1500166" y="1285860"/>
            <a:ext cx="642942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Própria</a:t>
            </a:r>
            <a:r>
              <a:rPr kumimoji="0" 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	</a:t>
            </a: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Instalações físicas: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 Centro de Saúde na área urbana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5 Unidades Básicas de Saúde na área rural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 Centro de Reabilitação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785786" y="332656"/>
            <a:ext cx="78581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Aft>
                <a:spcPts val="0"/>
              </a:spcAft>
              <a:defRPr/>
            </a:pPr>
            <a:r>
              <a:rPr lang="pt-BR" sz="2000" b="1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FROTA</a:t>
            </a:r>
            <a:r>
              <a:rPr lang="pt-BR" sz="1200" dirty="0">
                <a:ea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33149E24-6A95-7516-7E56-FF85DC76BB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1960076"/>
              </p:ext>
            </p:extLst>
          </p:nvPr>
        </p:nvGraphicFramePr>
        <p:xfrm>
          <a:off x="685800" y="871696"/>
          <a:ext cx="7772400" cy="4861560"/>
        </p:xfrm>
        <a:graphic>
          <a:graphicData uri="http://schemas.openxmlformats.org/drawingml/2006/table">
            <a:tbl>
              <a:tblPr firstRow="1" firstCol="1" bandRow="1"/>
              <a:tblGrid>
                <a:gridCol w="2882006">
                  <a:extLst>
                    <a:ext uri="{9D8B030D-6E8A-4147-A177-3AD203B41FA5}">
                      <a16:colId xmlns:a16="http://schemas.microsoft.com/office/drawing/2014/main" val="284598602"/>
                    </a:ext>
                  </a:extLst>
                </a:gridCol>
                <a:gridCol w="2445197">
                  <a:extLst>
                    <a:ext uri="{9D8B030D-6E8A-4147-A177-3AD203B41FA5}">
                      <a16:colId xmlns:a16="http://schemas.microsoft.com/office/drawing/2014/main" val="3236820434"/>
                    </a:ext>
                  </a:extLst>
                </a:gridCol>
                <a:gridCol w="2445197">
                  <a:extLst>
                    <a:ext uri="{9D8B030D-6E8A-4147-A177-3AD203B41FA5}">
                      <a16:colId xmlns:a16="http://schemas.microsoft.com/office/drawing/2014/main" val="27334803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Veículo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2864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AMBULÂNCIAS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11815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KWID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79512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FIAT UNO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23940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L-200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49143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VAN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29985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LOGAN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71094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TORO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81017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ÔNIBUS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28951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ONDONTO-MÓVEL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49248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DOBLO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43139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SANDERO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2255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SPIN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50923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DUSTER OROCH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3411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GOL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90386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CITROEN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539750" algn="l"/>
                        </a:tabLst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539750" algn="l"/>
                        </a:tabLst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48362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POLO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539750" algn="l"/>
                        </a:tabLst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539750" algn="l"/>
                        </a:tabLst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81411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ESTRADAS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539750" algn="l"/>
                        </a:tabLst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539750" algn="l"/>
                        </a:tabLst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29827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MOBI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539750" algn="l"/>
                        </a:tabLst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539750" algn="l"/>
                        </a:tabLst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01367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539750" algn="l"/>
                        </a:tabLst>
                      </a:pPr>
                      <a:r>
                        <a:rPr lang="it-IT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539750" algn="l"/>
                        </a:tabLst>
                      </a:pPr>
                      <a:r>
                        <a:rPr lang="it-IT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255292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1"/>
          <p:cNvSpPr>
            <a:spLocks noChangeArrowheads="1"/>
          </p:cNvSpPr>
          <p:nvPr/>
        </p:nvSpPr>
        <p:spPr bwMode="auto">
          <a:xfrm>
            <a:off x="2500298" y="428604"/>
            <a:ext cx="379142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pt-BR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Contratados e Conveniados: </a:t>
            </a:r>
            <a:endParaRPr kumimoji="0" 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156963"/>
              </p:ext>
            </p:extLst>
          </p:nvPr>
        </p:nvGraphicFramePr>
        <p:xfrm>
          <a:off x="1334626" y="1071546"/>
          <a:ext cx="6023456" cy="4300859"/>
        </p:xfrm>
        <a:graphic>
          <a:graphicData uri="http://schemas.openxmlformats.org/drawingml/2006/table">
            <a:tbl>
              <a:tblPr/>
              <a:tblGrid>
                <a:gridCol w="2593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25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1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2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Arial"/>
                          <a:ea typeface="Times New Roman"/>
                        </a:rPr>
                        <a:t>	Nome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Arial"/>
                          <a:ea typeface="Times New Roman"/>
                        </a:rPr>
                        <a:t>CNPJ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Arial"/>
                          <a:ea typeface="Times New Roman"/>
                        </a:rPr>
                        <a:t>Tipo / serviço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8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APAE - Escola Elenita Almeida Ferreira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22112109/0001-53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Acompanhamento de pessoas portadoras de necessidades especiais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Becker e Soares Ltda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02959678/0001-21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Manutenção de equipamentos de saúde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Call Ecg Serviços de Telemedicina S/C Ltda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04071210/0001-21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Arial"/>
                          <a:ea typeface="Times New Roman"/>
                        </a:rPr>
                        <a:t>Serviços de eletrocardiograma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0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Clinica Medica Jociel Romano Bordignon LTDA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30121021/0001-26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>
                          <a:latin typeface="Arial"/>
                          <a:ea typeface="Times New Roman"/>
                        </a:rPr>
                        <a:t>Exames de ultrassonografia e ecografias</a:t>
                      </a:r>
                      <a:endParaRPr lang="pt-BR" sz="1100" dirty="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0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Clinica Médica Karlec &amp; Wall Ltda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07253009/0001-53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Arial"/>
                          <a:ea typeface="Times New Roman"/>
                        </a:rPr>
                        <a:t>Serviços médicos ginecologia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0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Clinica Radiológica de Palmas Ltda Me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17799559/0001-26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Arial"/>
                          <a:ea typeface="Times New Roman"/>
                        </a:rPr>
                        <a:t>Serviços de Raio X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Cma Consultorio Médico e Associados S/C Ltda Epp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04653914/0001-02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Arial"/>
                          <a:ea typeface="Times New Roman"/>
                        </a:rPr>
                        <a:t>Serviços médicos pediatria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Consórcio Intermunicipal da Rede de Urgências do Sudoeste do Paraná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14896759/0001-09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Atendimento de urgência e emergência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Arial"/>
                          <a:ea typeface="Times New Roman"/>
                        </a:rPr>
                        <a:t>Consórcio Intermunicipal de Saúde de Pato Branco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00136858/0001-88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Arial"/>
                          <a:ea typeface="Times New Roman"/>
                        </a:rPr>
                        <a:t>Serviços médicos, exames e cirurgias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Consulfarma Informática e Assessoria em Saúde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03191328/0001-20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Sistema Integrado de Gestão de Serviços de Saúde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05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Departamento Municipal de Saúde de Palmas Pr.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76161181/0001-08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Serviços médicos e exames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65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EG Gestão de negocios Ltda.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24327852/0001-56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Plantões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0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Fundação de Saúde de Pato Branco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76995448/0001-54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Serviços médicos e exames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0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latin typeface="Arial"/>
                          <a:ea typeface="Times New Roman"/>
                        </a:rPr>
                        <a:t>Instituto Santa Pelizzari Ltda.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>
                          <a:latin typeface="Arial"/>
                          <a:ea typeface="Times New Roman"/>
                        </a:rPr>
                        <a:t>79539383/0001-20</a:t>
                      </a:r>
                      <a:endParaRPr lang="pt-BR" sz="110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latin typeface="Arial"/>
                          <a:ea typeface="Times New Roman"/>
                        </a:rPr>
                        <a:t>Serviços hospitalares</a:t>
                      </a:r>
                      <a:endParaRPr lang="pt-BR" sz="1100" dirty="0">
                        <a:latin typeface="Times New Roman"/>
                        <a:ea typeface="Times New Roman"/>
                      </a:endParaRPr>
                    </a:p>
                  </a:txBody>
                  <a:tcPr marL="52664" marR="526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83568" y="980728"/>
            <a:ext cx="778674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dirty="0"/>
              <a:t>Prefeita: </a:t>
            </a:r>
          </a:p>
          <a:p>
            <a:r>
              <a:rPr lang="pt-BR" sz="4400" dirty="0"/>
              <a:t>Maria Antonieta de Araújo Almeida</a:t>
            </a:r>
          </a:p>
          <a:p>
            <a:endParaRPr lang="pt-BR" sz="3600" dirty="0"/>
          </a:p>
          <a:p>
            <a:r>
              <a:rPr lang="pt-BR" sz="2800" dirty="0"/>
              <a:t>Vice-prefeito:</a:t>
            </a:r>
          </a:p>
          <a:p>
            <a:r>
              <a:rPr lang="pt-BR" sz="2800" dirty="0" err="1"/>
              <a:t>Helio</a:t>
            </a:r>
            <a:r>
              <a:rPr lang="pt-BR" sz="2800" dirty="0"/>
              <a:t> Osmar Costa </a:t>
            </a:r>
          </a:p>
          <a:p>
            <a:endParaRPr lang="pt-BR" sz="3600" dirty="0"/>
          </a:p>
          <a:p>
            <a:r>
              <a:rPr lang="pt-BR" sz="2800" dirty="0"/>
              <a:t>Diretora do Departamento Municipal de Saúde:</a:t>
            </a:r>
          </a:p>
          <a:p>
            <a:r>
              <a:rPr lang="pt-BR" sz="2800" dirty="0" err="1"/>
              <a:t>Makieli</a:t>
            </a:r>
            <a:r>
              <a:rPr lang="pt-BR" sz="2800" dirty="0"/>
              <a:t> de Moraes Costa</a:t>
            </a:r>
            <a:endParaRPr lang="pt-BR" sz="3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100"/>
          <p:cNvSpPr>
            <a:spLocks noChangeArrowheads="1"/>
          </p:cNvSpPr>
          <p:nvPr/>
        </p:nvSpPr>
        <p:spPr bwMode="auto">
          <a:xfrm>
            <a:off x="1357290" y="142852"/>
            <a:ext cx="65998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pt-BR" altLang="pt-BR" sz="2000" b="1" dirty="0">
                <a:latin typeface="Arial" pitchFamily="34" charset="0"/>
                <a:cs typeface="Arial" pitchFamily="34" charset="0"/>
              </a:rPr>
              <a:t>RECURSOS HUMANOS DISPONÍVEIS NO MUNICÍPIO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B0F8434C-9BCA-81D0-FA60-C776233A08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823280"/>
              </p:ext>
            </p:extLst>
          </p:nvPr>
        </p:nvGraphicFramePr>
        <p:xfrm>
          <a:off x="1334883" y="542962"/>
          <a:ext cx="6631365" cy="575958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04628">
                  <a:extLst>
                    <a:ext uri="{9D8B030D-6E8A-4147-A177-3AD203B41FA5}">
                      <a16:colId xmlns:a16="http://schemas.microsoft.com/office/drawing/2014/main" val="3835710390"/>
                    </a:ext>
                  </a:extLst>
                </a:gridCol>
                <a:gridCol w="1140467">
                  <a:extLst>
                    <a:ext uri="{9D8B030D-6E8A-4147-A177-3AD203B41FA5}">
                      <a16:colId xmlns:a16="http://schemas.microsoft.com/office/drawing/2014/main" val="1760310812"/>
                    </a:ext>
                  </a:extLst>
                </a:gridCol>
                <a:gridCol w="1140467">
                  <a:extLst>
                    <a:ext uri="{9D8B030D-6E8A-4147-A177-3AD203B41FA5}">
                      <a16:colId xmlns:a16="http://schemas.microsoft.com/office/drawing/2014/main" val="1668670972"/>
                    </a:ext>
                  </a:extLst>
                </a:gridCol>
                <a:gridCol w="945803">
                  <a:extLst>
                    <a:ext uri="{9D8B030D-6E8A-4147-A177-3AD203B41FA5}">
                      <a16:colId xmlns:a16="http://schemas.microsoft.com/office/drawing/2014/main" val="1339080602"/>
                    </a:ext>
                  </a:extLst>
                </a:gridCol>
              </a:tblGrid>
              <a:tr h="161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PROFISSIONAL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Carga horária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2712293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Administrativo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7982699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Agente Comunitário de Saúde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2961289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Agente de endemias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5572813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Assistente Social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572381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Atendente de farmácia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6214738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Auxiliar de Odontologia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4771732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Auxiliar de Serviços Gerais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6835172"/>
                  </a:ext>
                </a:extLst>
              </a:tr>
              <a:tr h="2478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Auxiliar de Serviços Gerais (reformas e manutenção)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6748252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Cirurgião Dentista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3351253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Cirurgião Dentista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4754081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Diretora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9815700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Enfermeiro (a)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9350417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Estágio 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7391139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Esterilização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8654109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Farmacêutica / Bioquímica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4714372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Fisioterapeuta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1984726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Guardião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5091684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Jovem aprendiz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844624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Médico Generalista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8973766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Médico Generalista 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9596756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Médico Generalista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6714163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Médico Generalista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3349838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Medico Generalista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8388495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Médico Ginecol./Obstetra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0085647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Médico Pediatra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918366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Médico Veterinário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9727267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Motorista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1222934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Nutricionista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8245022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Psicóloga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520958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Técnica em enfermagem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160901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Técnico em Radiologia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Plantão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9565957"/>
                  </a:ext>
                </a:extLst>
              </a:tr>
              <a:tr h="1195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  <a:tabLst>
                          <a:tab pos="1847850" algn="r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	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103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  <a:tabLst>
                          <a:tab pos="1710690" algn="l"/>
                        </a:tabLst>
                      </a:pPr>
                      <a:r>
                        <a:rPr lang="pt-BR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964" marR="449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839564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4" name="Text Box 118"/>
          <p:cNvSpPr txBox="1">
            <a:spLocks noChangeArrowheads="1"/>
          </p:cNvSpPr>
          <p:nvPr/>
        </p:nvSpPr>
        <p:spPr bwMode="auto">
          <a:xfrm>
            <a:off x="1546224" y="1124744"/>
            <a:ext cx="6697663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pt-BR" altLang="pt-BR" sz="2000" dirty="0">
                <a:latin typeface="Arial" pitchFamily="34" charset="0"/>
                <a:cs typeface="Arial" pitchFamily="34" charset="0"/>
              </a:rPr>
              <a:t>TODA  E QUALQUER DENÚNCIA, RECLAMAÇÃO OU DESCONTENTAMENTO EM RELAÇÃO A SAÚDE PÚBLICA, DEVE SER FEITA  JUNTO A OUVIDORIA MUNICIPAL, SETOR DE REGULAÇÃO, CONTROLE, AVALIAÇÃO E AUDITORIA, OU A QUALQUER UM DOS CONSELHEIROS MUNICIPAIS DE SAÚDE, A IDENTIFICAÇÃO DO DENUNCIANTE OU  USUÁRIO SERÁ PRESERVADA POR MOTIVOS LEGAIS. SOMENTE AGINDO DESSA FORMA, PODEREMOS CADA VEZ MAIS MELHORAR A SAÚDE PÚBLICA DE NOSSO MUNICÍPIO. SE ASSIM FOR PROCEDIDO, A SAÚDE PÚBLICA TERÁ UM PRAZO DE NO MÁXIMO TRINTA DIAS PARA DAR UMA RESPOSTA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96"/>
          <p:cNvSpPr>
            <a:spLocks noChangeArrowheads="1"/>
          </p:cNvSpPr>
          <p:nvPr/>
        </p:nvSpPr>
        <p:spPr bwMode="auto">
          <a:xfrm>
            <a:off x="1152500" y="438128"/>
            <a:ext cx="713105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49263" algn="ctr" eaLnBrk="1" hangingPunct="1"/>
            <a:endParaRPr lang="pt-BR" altLang="pt-BR" sz="100" b="1" dirty="0"/>
          </a:p>
          <a:p>
            <a:pPr indent="449263" algn="ctr" eaLnBrk="1" hangingPunct="1"/>
            <a:r>
              <a:rPr lang="pt-BR" altLang="pt-BR" sz="2000" b="1" dirty="0">
                <a:latin typeface="Arial" pitchFamily="34" charset="0"/>
                <a:cs typeface="Arial" pitchFamily="34" charset="0"/>
              </a:rPr>
              <a:t>REGULAÇÃO, CONTROLE,</a:t>
            </a:r>
          </a:p>
          <a:p>
            <a:pPr indent="449263" algn="ctr" eaLnBrk="1" hangingPunct="1"/>
            <a:r>
              <a:rPr lang="pt-BR" altLang="pt-BR" sz="2000" b="1" dirty="0">
                <a:latin typeface="Arial" pitchFamily="34" charset="0"/>
                <a:cs typeface="Arial" pitchFamily="34" charset="0"/>
              </a:rPr>
              <a:t>AVALIAÇÃO E AUDITORIAS</a:t>
            </a:r>
          </a:p>
          <a:p>
            <a:r>
              <a:rPr lang="pt-BR" sz="1300" dirty="0"/>
              <a:t> 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928662" y="3857628"/>
          <a:ext cx="7429552" cy="2133600"/>
        </p:xfrm>
        <a:graphic>
          <a:graphicData uri="http://schemas.openxmlformats.org/drawingml/2006/table">
            <a:tbl>
              <a:tblPr/>
              <a:tblGrid>
                <a:gridCol w="43577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18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37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Arial" pitchFamily="34" charset="0"/>
                          <a:ea typeface="MS Gothic"/>
                          <a:cs typeface="Arial" pitchFamily="34" charset="0"/>
                        </a:rPr>
                        <a:t>Existem Auditorias realizadas ou em fase de execução na Secretaria Municipal de Saúde no período? (Em andamento, Encerrada, Programada, Reprogramada ou Cancelada)</a:t>
                      </a:r>
                      <a:endParaRPr lang="pt-BR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Arial" pitchFamily="34" charset="0"/>
                          <a:ea typeface="MS Gothic"/>
                          <a:cs typeface="Arial" pitchFamily="34" charset="0"/>
                        </a:rPr>
                        <a:t>Sim (     )    Não (   X   )</a:t>
                      </a:r>
                      <a:endParaRPr lang="pt-BR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spcAft>
                          <a:spcPts val="1000"/>
                        </a:spcAft>
                      </a:pPr>
                      <a:r>
                        <a:rPr lang="pt-BR" sz="1400" dirty="0">
                          <a:latin typeface="Arial" pitchFamily="34" charset="0"/>
                          <a:ea typeface="MS Gothic"/>
                          <a:cs typeface="Arial" pitchFamily="34" charset="0"/>
                        </a:rPr>
                        <a:t>Em caso positivo, </a:t>
                      </a:r>
                      <a:r>
                        <a:rPr lang="pt-BR" sz="1400" dirty="0">
                          <a:latin typeface="Arial" pitchFamily="34" charset="0"/>
                          <a:ea typeface="MS Mincho"/>
                          <a:cs typeface="Arial" pitchFamily="34" charset="0"/>
                        </a:rPr>
                        <a:t>para cada Auditoria existente devem ser respondidos todos os itens apontados a seguir.</a:t>
                      </a:r>
                      <a:endParaRPr lang="pt-BR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 pitchFamily="34" charset="0"/>
                          <a:ea typeface="MS Gothic"/>
                          <a:cs typeface="Arial" pitchFamily="34" charset="0"/>
                        </a:rPr>
                        <a:t>Demandante:</a:t>
                      </a:r>
                      <a:endParaRPr lang="pt-BR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 pitchFamily="34" charset="0"/>
                          <a:ea typeface="MS Mincho"/>
                          <a:cs typeface="Arial" pitchFamily="34" charset="0"/>
                        </a:rPr>
                        <a:t>Órgão responsável pela auditoria:</a:t>
                      </a:r>
                      <a:endParaRPr lang="pt-BR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 pitchFamily="34" charset="0"/>
                          <a:ea typeface="MS Gothic"/>
                          <a:cs typeface="Arial" pitchFamily="34" charset="0"/>
                        </a:rPr>
                        <a:t>Nº da auditoria:</a:t>
                      </a:r>
                      <a:endParaRPr lang="pt-BR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 pitchFamily="34" charset="0"/>
                          <a:ea typeface="MS Mincho"/>
                          <a:cs typeface="Arial" pitchFamily="34" charset="0"/>
                        </a:rPr>
                        <a:t>Finalidade da auditoria:</a:t>
                      </a:r>
                      <a:endParaRPr lang="pt-BR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 pitchFamily="34" charset="0"/>
                          <a:ea typeface="MS Gothic"/>
                          <a:cs typeface="Arial" pitchFamily="34" charset="0"/>
                        </a:rPr>
                        <a:t>Unidade Auditada:</a:t>
                      </a:r>
                      <a:endParaRPr lang="pt-BR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 pitchFamily="34" charset="0"/>
                          <a:ea typeface="MS Mincho"/>
                          <a:cs typeface="Arial" pitchFamily="34" charset="0"/>
                        </a:rPr>
                        <a:t>Status da auditoria:</a:t>
                      </a:r>
                      <a:endParaRPr lang="pt-BR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 pitchFamily="34" charset="0"/>
                          <a:ea typeface="MS Mincho"/>
                          <a:cs typeface="Arial" pitchFamily="34" charset="0"/>
                        </a:rPr>
                        <a:t>Finalizada (   ) Em andamento (   )</a:t>
                      </a:r>
                      <a:endParaRPr lang="pt-BR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 pitchFamily="34" charset="0"/>
                          <a:ea typeface="MS Gothic"/>
                          <a:cs typeface="Arial" pitchFamily="34" charset="0"/>
                        </a:rPr>
                        <a:t>Recomendações:</a:t>
                      </a:r>
                      <a:endParaRPr lang="pt-BR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 pitchFamily="34" charset="0"/>
                          <a:ea typeface="MS Mincho"/>
                          <a:cs typeface="Arial" pitchFamily="34" charset="0"/>
                        </a:rPr>
                        <a:t>Encaminhamentos:</a:t>
                      </a:r>
                      <a:endParaRPr lang="pt-BR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57224" y="428604"/>
            <a:ext cx="7715304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MS Gothic" pitchFamily="49" charset="-128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sz="1400" dirty="0">
              <a:latin typeface="Arial" pitchFamily="34" charset="0"/>
              <a:ea typeface="MS Gothic" pitchFamily="49" charset="-128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MS Gothic" pitchFamily="49" charset="-128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sz="1400" dirty="0">
              <a:latin typeface="Arial" pitchFamily="34" charset="0"/>
              <a:ea typeface="MS Gothic" pitchFamily="49" charset="-128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MS Gothic" pitchFamily="49" charset="-128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S Gothic" pitchFamily="49" charset="-128"/>
                <a:cs typeface="Arial" pitchFamily="34" charset="0"/>
              </a:rPr>
              <a:t>Informações sobre Auditorias realizadas ou em fase de execução no período e suas recomendações e determinações</a:t>
            </a:r>
            <a:endParaRPr kumimoji="0" lang="pt-BR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 Departamento Municipal de Saúde realizou periodicamente as atividades de regulação, controle, e avaliação no ano</a:t>
            </a:r>
            <a:r>
              <a:rPr lang="pt-BR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d</a:t>
            </a:r>
            <a:r>
              <a:rPr kumimoji="0" 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 2025 de acordo com todas as normativas preconizadas pelo Sistema Único de Saúde.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Ocorreram demandas do Ministério Publico Estadual, mas todas de caráter administrativos.</a:t>
            </a:r>
            <a:endParaRPr kumimoji="0" 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Membros: 	Edson Luiz </a:t>
            </a:r>
            <a:r>
              <a:rPr kumimoji="0" lang="pt-BR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Favero</a:t>
            </a:r>
            <a:endParaRPr kumimoji="0" 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/>
            <a:r>
              <a:rPr kumimoji="0" 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pt-BR" sz="1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Jakeline</a:t>
            </a:r>
            <a:r>
              <a:rPr lang="pt-BR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Aparecida Matias</a:t>
            </a:r>
            <a:r>
              <a:rPr kumimoji="0" lang="pt-B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pt-B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3428992" y="357166"/>
            <a:ext cx="32861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MS Gothic" pitchFamily="49" charset="-128"/>
                <a:cs typeface="Arial" pitchFamily="34" charset="0"/>
              </a:rPr>
              <a:t>OUVIDORIA</a:t>
            </a:r>
            <a:endParaRPr kumimoji="0" lang="pt-B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2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52488" algn="l"/>
              </a:tabLst>
            </a:pPr>
            <a:endParaRPr kumimoji="0" 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4DF4D637-CCE2-8E9A-F525-DBCAD70ACF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022706"/>
              </p:ext>
            </p:extLst>
          </p:nvPr>
        </p:nvGraphicFramePr>
        <p:xfrm>
          <a:off x="1010424" y="1284163"/>
          <a:ext cx="2697480" cy="1640781"/>
        </p:xfrm>
        <a:graphic>
          <a:graphicData uri="http://schemas.openxmlformats.org/drawingml/2006/table">
            <a:tbl>
              <a:tblPr firstRow="1" firstCol="1" bandRow="1"/>
              <a:tblGrid>
                <a:gridCol w="2067560">
                  <a:extLst>
                    <a:ext uri="{9D8B030D-6E8A-4147-A177-3AD203B41FA5}">
                      <a16:colId xmlns:a16="http://schemas.microsoft.com/office/drawing/2014/main" val="1321228930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616639357"/>
                    </a:ext>
                  </a:extLst>
                </a:gridCol>
              </a:tblGrid>
              <a:tr h="1651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Manifestações por forma de contato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416341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E-mail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918110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Formulário WEB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9957141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Telefone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5170097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Pessoalmente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0237746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Whatsapp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8658014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Carta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746115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Caixa Ouvidoria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7666566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078605"/>
                  </a:ext>
                </a:extLst>
              </a:tr>
            </a:tbl>
          </a:graphicData>
        </a:graphic>
      </p:graphicFrame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6C2D1ADD-863E-C389-0137-3E8D3DBF5C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610972"/>
              </p:ext>
            </p:extLst>
          </p:nvPr>
        </p:nvGraphicFramePr>
        <p:xfrm>
          <a:off x="5114880" y="1322456"/>
          <a:ext cx="2697480" cy="1458472"/>
        </p:xfrm>
        <a:graphic>
          <a:graphicData uri="http://schemas.openxmlformats.org/drawingml/2006/table">
            <a:tbl>
              <a:tblPr firstRow="1" firstCol="1" bandRow="1"/>
              <a:tblGrid>
                <a:gridCol w="2067560">
                  <a:extLst>
                    <a:ext uri="{9D8B030D-6E8A-4147-A177-3AD203B41FA5}">
                      <a16:colId xmlns:a16="http://schemas.microsoft.com/office/drawing/2014/main" val="3046173746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545497110"/>
                    </a:ext>
                  </a:extLst>
                </a:gridCol>
              </a:tblGrid>
              <a:tr h="1651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Natureza das Manifestações  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9490374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Solicitação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6867038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Reclamação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9771578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Denúncia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7678012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Informação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72129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Sugestão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4103954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Elogio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4185431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396961"/>
                  </a:ext>
                </a:extLst>
              </a:tr>
            </a:tbl>
          </a:graphicData>
        </a:graphic>
      </p:graphicFrame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432D08EB-EDB7-3571-6406-961683FE5F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324236"/>
              </p:ext>
            </p:extLst>
          </p:nvPr>
        </p:nvGraphicFramePr>
        <p:xfrm>
          <a:off x="1043608" y="3356992"/>
          <a:ext cx="2697480" cy="911545"/>
        </p:xfrm>
        <a:graphic>
          <a:graphicData uri="http://schemas.openxmlformats.org/drawingml/2006/table">
            <a:tbl>
              <a:tblPr firstRow="1" firstCol="1" bandRow="1"/>
              <a:tblGrid>
                <a:gridCol w="2067560">
                  <a:extLst>
                    <a:ext uri="{9D8B030D-6E8A-4147-A177-3AD203B41FA5}">
                      <a16:colId xmlns:a16="http://schemas.microsoft.com/office/drawing/2014/main" val="1857450786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3036080980"/>
                    </a:ext>
                  </a:extLst>
                </a:gridCol>
              </a:tblGrid>
              <a:tr h="1651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Caráter das Manifestações 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6955695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Identificadas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7115242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Sigilosas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8853747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Anônimas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5868501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4828285"/>
                  </a:ext>
                </a:extLst>
              </a:tr>
            </a:tbl>
          </a:graphicData>
        </a:graphic>
      </p:graphicFrame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1109F94-6FE3-DF4D-000D-9E1E6AA214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703646"/>
              </p:ext>
            </p:extLst>
          </p:nvPr>
        </p:nvGraphicFramePr>
        <p:xfrm>
          <a:off x="5186888" y="3429000"/>
          <a:ext cx="2697480" cy="729236"/>
        </p:xfrm>
        <a:graphic>
          <a:graphicData uri="http://schemas.openxmlformats.org/drawingml/2006/table">
            <a:tbl>
              <a:tblPr firstRow="1" firstCol="1" bandRow="1"/>
              <a:tblGrid>
                <a:gridCol w="2067560">
                  <a:extLst>
                    <a:ext uri="{9D8B030D-6E8A-4147-A177-3AD203B41FA5}">
                      <a16:colId xmlns:a16="http://schemas.microsoft.com/office/drawing/2014/main" val="1489442646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707894682"/>
                    </a:ext>
                  </a:extLst>
                </a:gridCol>
              </a:tblGrid>
              <a:tr h="1651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Manifestações por status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563878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Concluídas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0628045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 análise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0771208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2034014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835E5934-7526-77D7-7F73-BD8AFEACD9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268750"/>
              </p:ext>
            </p:extLst>
          </p:nvPr>
        </p:nvGraphicFramePr>
        <p:xfrm>
          <a:off x="1187624" y="4854666"/>
          <a:ext cx="6536690" cy="1094614"/>
        </p:xfrm>
        <a:graphic>
          <a:graphicData uri="http://schemas.openxmlformats.org/drawingml/2006/table">
            <a:tbl>
              <a:tblPr firstRow="1" firstCol="1" bandRow="1"/>
              <a:tblGrid>
                <a:gridCol w="281305">
                  <a:extLst>
                    <a:ext uri="{9D8B030D-6E8A-4147-A177-3AD203B41FA5}">
                      <a16:colId xmlns:a16="http://schemas.microsoft.com/office/drawing/2014/main" val="2010383744"/>
                    </a:ext>
                  </a:extLst>
                </a:gridCol>
                <a:gridCol w="4767580">
                  <a:extLst>
                    <a:ext uri="{9D8B030D-6E8A-4147-A177-3AD203B41FA5}">
                      <a16:colId xmlns:a16="http://schemas.microsoft.com/office/drawing/2014/main" val="2821589536"/>
                    </a:ext>
                  </a:extLst>
                </a:gridCol>
                <a:gridCol w="1487805">
                  <a:extLst>
                    <a:ext uri="{9D8B030D-6E8A-4147-A177-3AD203B41FA5}">
                      <a16:colId xmlns:a16="http://schemas.microsoft.com/office/drawing/2014/main" val="4290471289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Assuntos das demandas abertas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Quantidade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148742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Medicamento não padronizado peli SUS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0814313"/>
                  </a:ext>
                </a:extLst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Informações gerais da área da saúde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228529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Consulta / atendimento UBS atendimento esfera municipal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90425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Informações sobre vacina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88638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709767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Rectangle 1296"/>
          <p:cNvSpPr>
            <a:spLocks noChangeArrowheads="1"/>
          </p:cNvSpPr>
          <p:nvPr/>
        </p:nvSpPr>
        <p:spPr bwMode="auto">
          <a:xfrm>
            <a:off x="2357422" y="1214422"/>
            <a:ext cx="4500594" cy="4370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pt-BR" sz="2000" b="1" dirty="0"/>
              <a:t>Ouvidoria Municipal:</a:t>
            </a:r>
          </a:p>
          <a:p>
            <a:endParaRPr lang="pt-BR" sz="2000" dirty="0"/>
          </a:p>
          <a:p>
            <a:r>
              <a:rPr lang="pt-BR" sz="2000" dirty="0" err="1"/>
              <a:t>Jakeline</a:t>
            </a:r>
            <a:r>
              <a:rPr lang="pt-BR" sz="2000" dirty="0"/>
              <a:t> Aparecida Matias</a:t>
            </a:r>
          </a:p>
          <a:p>
            <a:r>
              <a:rPr lang="pt-BR" sz="2000" dirty="0"/>
              <a:t>Telefones: (46) 3254-1050</a:t>
            </a:r>
          </a:p>
          <a:p>
            <a:r>
              <a:rPr lang="pt-BR" sz="2000" dirty="0"/>
              <a:t> </a:t>
            </a:r>
          </a:p>
          <a:p>
            <a:r>
              <a:rPr lang="pt-BR" sz="2000" b="1" dirty="0"/>
              <a:t>Ouvidoria Regional:</a:t>
            </a:r>
            <a:endParaRPr lang="pt-BR" sz="2000" dirty="0"/>
          </a:p>
          <a:p>
            <a:r>
              <a:rPr lang="pt-BR" sz="2000" dirty="0"/>
              <a:t>Telefone (46) 3225.3231</a:t>
            </a:r>
          </a:p>
          <a:p>
            <a:r>
              <a:rPr lang="pt-BR" sz="2000" dirty="0"/>
              <a:t> </a:t>
            </a:r>
          </a:p>
          <a:p>
            <a:r>
              <a:rPr lang="pt-BR" sz="2000" b="1" dirty="0"/>
              <a:t>Ouvidoria Estadual:</a:t>
            </a:r>
            <a:endParaRPr lang="pt-BR" sz="2000" dirty="0"/>
          </a:p>
          <a:p>
            <a:r>
              <a:rPr lang="pt-BR" sz="2000" dirty="0"/>
              <a:t>Telefone: 0800 644 44 14</a:t>
            </a:r>
          </a:p>
          <a:p>
            <a:r>
              <a:rPr lang="pt-BR" sz="2000" dirty="0"/>
              <a:t> </a:t>
            </a:r>
          </a:p>
          <a:p>
            <a:r>
              <a:rPr lang="pt-BR" sz="2000" b="1" dirty="0"/>
              <a:t>Ouvidoria Federal</a:t>
            </a:r>
            <a:endParaRPr lang="pt-BR" sz="2000" dirty="0"/>
          </a:p>
          <a:p>
            <a:r>
              <a:rPr lang="pt-BR" sz="2000" dirty="0"/>
              <a:t>Telefone: 136</a:t>
            </a:r>
          </a:p>
          <a:p>
            <a:endParaRPr lang="pt-BR" sz="1800" dirty="0"/>
          </a:p>
        </p:txBody>
      </p:sp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3428992" y="357166"/>
            <a:ext cx="32861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MS Gothic" pitchFamily="49" charset="-128"/>
                <a:cs typeface="Arial" pitchFamily="34" charset="0"/>
              </a:rPr>
              <a:t>OUVIDORIA</a:t>
            </a:r>
            <a:endParaRPr kumimoji="0" lang="pt-B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0" name="Rectangle 161"/>
          <p:cNvSpPr>
            <a:spLocks noChangeArrowheads="1"/>
          </p:cNvSpPr>
          <p:nvPr/>
        </p:nvSpPr>
        <p:spPr bwMode="auto">
          <a:xfrm>
            <a:off x="2643174" y="1131972"/>
            <a:ext cx="407196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1" hangingPunct="1"/>
            <a:r>
              <a:rPr lang="pt-BR" altLang="pt-BR" sz="2000" b="1" dirty="0">
                <a:latin typeface="Arial" pitchFamily="34" charset="0"/>
                <a:cs typeface="Arial" pitchFamily="34" charset="0"/>
              </a:rPr>
              <a:t>REUNIÕES DO CONSELHO MUNICIPAL DE SAÚDE NO ANO DE 2025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07E6D4CB-E2FB-32C2-9BF3-468F703C59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386657"/>
              </p:ext>
            </p:extLst>
          </p:nvPr>
        </p:nvGraphicFramePr>
        <p:xfrm>
          <a:off x="685800" y="2924944"/>
          <a:ext cx="7772400" cy="199815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843144">
                  <a:extLst>
                    <a:ext uri="{9D8B030D-6E8A-4147-A177-3AD203B41FA5}">
                      <a16:colId xmlns:a16="http://schemas.microsoft.com/office/drawing/2014/main" val="626517266"/>
                    </a:ext>
                  </a:extLst>
                </a:gridCol>
                <a:gridCol w="1644640">
                  <a:extLst>
                    <a:ext uri="{9D8B030D-6E8A-4147-A177-3AD203B41FA5}">
                      <a16:colId xmlns:a16="http://schemas.microsoft.com/office/drawing/2014/main" val="2898951983"/>
                    </a:ext>
                  </a:extLst>
                </a:gridCol>
                <a:gridCol w="1644640">
                  <a:extLst>
                    <a:ext uri="{9D8B030D-6E8A-4147-A177-3AD203B41FA5}">
                      <a16:colId xmlns:a16="http://schemas.microsoft.com/office/drawing/2014/main" val="875345842"/>
                    </a:ext>
                  </a:extLst>
                </a:gridCol>
                <a:gridCol w="1639976">
                  <a:extLst>
                    <a:ext uri="{9D8B030D-6E8A-4147-A177-3AD203B41FA5}">
                      <a16:colId xmlns:a16="http://schemas.microsoft.com/office/drawing/2014/main" val="2410348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Tipo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27069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Audiência Publica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19041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Ordinárias, Extraordinárias e Plenárias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05231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Conferencia Municipal de Saúde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1468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6441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7"/>
          <p:cNvSpPr>
            <a:spLocks noChangeArrowheads="1"/>
          </p:cNvSpPr>
          <p:nvPr/>
        </p:nvSpPr>
        <p:spPr bwMode="auto">
          <a:xfrm>
            <a:off x="1245794" y="2070793"/>
            <a:ext cx="7239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altLang="pt-BR" sz="2800" b="1" dirty="0">
                <a:latin typeface="Arial" pitchFamily="34" charset="0"/>
                <a:cs typeface="Arial" pitchFamily="34" charset="0"/>
              </a:rPr>
              <a:t>PRODUÇÃO DE SERVIÇOS</a:t>
            </a:r>
          </a:p>
          <a:p>
            <a:pPr algn="ctr" eaLnBrk="1" hangingPunct="1"/>
            <a:endParaRPr lang="pt-BR" altLang="pt-BR" sz="2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altLang="pt-BR" sz="2800" dirty="0">
                <a:latin typeface="Arial" pitchFamily="34" charset="0"/>
                <a:cs typeface="Arial" pitchFamily="34" charset="0"/>
              </a:rPr>
              <a:t> Atendimentos e atividades desenvolvidas</a:t>
            </a:r>
            <a:r>
              <a:rPr lang="pt-BR" altLang="pt-BR" sz="2800" dirty="0"/>
              <a:t>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3CCF453F-CF39-4D06-E929-27AE0FEB13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938561"/>
              </p:ext>
            </p:extLst>
          </p:nvPr>
        </p:nvGraphicFramePr>
        <p:xfrm>
          <a:off x="685800" y="2708920"/>
          <a:ext cx="7772400" cy="111379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589764">
                  <a:extLst>
                    <a:ext uri="{9D8B030D-6E8A-4147-A177-3AD203B41FA5}">
                      <a16:colId xmlns:a16="http://schemas.microsoft.com/office/drawing/2014/main" val="337673964"/>
                    </a:ext>
                  </a:extLst>
                </a:gridCol>
                <a:gridCol w="2591318">
                  <a:extLst>
                    <a:ext uri="{9D8B030D-6E8A-4147-A177-3AD203B41FA5}">
                      <a16:colId xmlns:a16="http://schemas.microsoft.com/office/drawing/2014/main" val="1521626908"/>
                    </a:ext>
                  </a:extLst>
                </a:gridCol>
                <a:gridCol w="2591318">
                  <a:extLst>
                    <a:ext uri="{9D8B030D-6E8A-4147-A177-3AD203B41FA5}">
                      <a16:colId xmlns:a16="http://schemas.microsoft.com/office/drawing/2014/main" val="965996808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CONSULTAS E ATENDIMENTOS DE MÉDICOS 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 PROFISSIONAIS DE NÍVEL SUPERIOR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508466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6949213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12.662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14.052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26.714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065698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1891554C-8708-496A-B6A5-6A187C15A3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478095"/>
              </p:ext>
            </p:extLst>
          </p:nvPr>
        </p:nvGraphicFramePr>
        <p:xfrm>
          <a:off x="910794" y="764704"/>
          <a:ext cx="7390879" cy="512095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77070">
                  <a:extLst>
                    <a:ext uri="{9D8B030D-6E8A-4147-A177-3AD203B41FA5}">
                      <a16:colId xmlns:a16="http://schemas.microsoft.com/office/drawing/2014/main" val="1220586190"/>
                    </a:ext>
                  </a:extLst>
                </a:gridCol>
                <a:gridCol w="1804603">
                  <a:extLst>
                    <a:ext uri="{9D8B030D-6E8A-4147-A177-3AD203B41FA5}">
                      <a16:colId xmlns:a16="http://schemas.microsoft.com/office/drawing/2014/main" val="329073081"/>
                    </a:ext>
                  </a:extLst>
                </a:gridCol>
                <a:gridCol w="1804603">
                  <a:extLst>
                    <a:ext uri="{9D8B030D-6E8A-4147-A177-3AD203B41FA5}">
                      <a16:colId xmlns:a16="http://schemas.microsoft.com/office/drawing/2014/main" val="493794862"/>
                    </a:ext>
                  </a:extLst>
                </a:gridCol>
                <a:gridCol w="1804603">
                  <a:extLst>
                    <a:ext uri="{9D8B030D-6E8A-4147-A177-3AD203B41FA5}">
                      <a16:colId xmlns:a16="http://schemas.microsoft.com/office/drawing/2014/main" val="17057725"/>
                    </a:ext>
                  </a:extLst>
                </a:gridCol>
              </a:tblGrid>
              <a:tr h="171754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CONSULTAS E ATENDIMENTOS POR ESPECIALIDADES 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430470"/>
                  </a:ext>
                </a:extLst>
              </a:tr>
              <a:tr h="3362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Especialidades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2856283"/>
                  </a:ext>
                </a:extLst>
              </a:tr>
              <a:tr h="171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Clínico Geral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7.230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9.112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16.342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3183673"/>
                  </a:ext>
                </a:extLst>
              </a:tr>
              <a:tr h="171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Enfermeiro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2.844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1.568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4.412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719050"/>
                  </a:ext>
                </a:extLst>
              </a:tr>
              <a:tr h="171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Pediatria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1.505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0475062"/>
                  </a:ext>
                </a:extLst>
              </a:tr>
              <a:tr h="171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Ginecologia/obstetrícia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1.118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0837617"/>
                  </a:ext>
                </a:extLst>
              </a:tr>
              <a:tr h="171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Nutrição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626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1662250"/>
                  </a:ext>
                </a:extLst>
              </a:tr>
              <a:tr h="171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Psicologia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214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4482297"/>
                  </a:ext>
                </a:extLst>
              </a:tr>
              <a:tr h="171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Ortopedia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194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9329586"/>
                  </a:ext>
                </a:extLst>
              </a:tr>
              <a:tr h="171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Oftalmologia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565060"/>
                  </a:ext>
                </a:extLst>
              </a:tr>
              <a:tr h="171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Cardiologia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4586426"/>
                  </a:ext>
                </a:extLst>
              </a:tr>
              <a:tr h="171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Terapeuta ocupacional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4644672"/>
                  </a:ext>
                </a:extLst>
              </a:tr>
              <a:tr h="171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Psiquiatra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3397403"/>
                  </a:ext>
                </a:extLst>
              </a:tr>
              <a:tr h="171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Cirurgia geral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1190835"/>
                  </a:ext>
                </a:extLst>
              </a:tr>
              <a:tr h="171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Neurologia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6920084"/>
                  </a:ext>
                </a:extLst>
              </a:tr>
              <a:tr h="171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Otorrinolaringologia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620393"/>
                  </a:ext>
                </a:extLst>
              </a:tr>
              <a:tr h="171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Fonoaudiólogo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0648271"/>
                  </a:ext>
                </a:extLst>
              </a:tr>
              <a:tr h="171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Assistência Social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9001535"/>
                  </a:ext>
                </a:extLst>
              </a:tr>
              <a:tr h="171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Dermatologia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6600701"/>
                  </a:ext>
                </a:extLst>
              </a:tr>
              <a:tr h="171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Pneumologia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6326"/>
                  </a:ext>
                </a:extLst>
              </a:tr>
              <a:tr h="171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Cirurgia Vascular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932377"/>
                  </a:ext>
                </a:extLst>
              </a:tr>
              <a:tr h="171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Oncologia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1421103"/>
                  </a:ext>
                </a:extLst>
              </a:tr>
              <a:tr h="171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Urologia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pt-B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0" marR="6461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530585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0A600E39-72B3-CC8C-432A-0943AF8C9E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5387246"/>
              </p:ext>
            </p:extLst>
          </p:nvPr>
        </p:nvGraphicFramePr>
        <p:xfrm>
          <a:off x="685800" y="2141602"/>
          <a:ext cx="7772401" cy="121539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130107">
                  <a:extLst>
                    <a:ext uri="{9D8B030D-6E8A-4147-A177-3AD203B41FA5}">
                      <a16:colId xmlns:a16="http://schemas.microsoft.com/office/drawing/2014/main" val="3647168897"/>
                    </a:ext>
                  </a:extLst>
                </a:gridCol>
                <a:gridCol w="2215134">
                  <a:extLst>
                    <a:ext uri="{9D8B030D-6E8A-4147-A177-3AD203B41FA5}">
                      <a16:colId xmlns:a16="http://schemas.microsoft.com/office/drawing/2014/main" val="1612590356"/>
                    </a:ext>
                  </a:extLst>
                </a:gridCol>
                <a:gridCol w="2213580">
                  <a:extLst>
                    <a:ext uri="{9D8B030D-6E8A-4147-A177-3AD203B41FA5}">
                      <a16:colId xmlns:a16="http://schemas.microsoft.com/office/drawing/2014/main" val="4019372752"/>
                    </a:ext>
                  </a:extLst>
                </a:gridCol>
                <a:gridCol w="2213580">
                  <a:extLst>
                    <a:ext uri="{9D8B030D-6E8A-4147-A177-3AD203B41FA5}">
                      <a16:colId xmlns:a16="http://schemas.microsoft.com/office/drawing/2014/main" val="717719662"/>
                    </a:ext>
                  </a:extLst>
                </a:gridCol>
              </a:tblGrid>
              <a:tr h="182309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CONSULTAS POR SEXO DO USUÁRIO 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9776541"/>
                  </a:ext>
                </a:extLst>
              </a:tr>
              <a:tr h="1823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Gênero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9040490"/>
                  </a:ext>
                </a:extLst>
              </a:tr>
              <a:tr h="1823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Feminino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62,32%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62,46%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61,86%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7715260"/>
                  </a:ext>
                </a:extLst>
              </a:tr>
              <a:tr h="1823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Masculino 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37,68%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38,54%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38,14%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9507443"/>
                  </a:ext>
                </a:extLst>
              </a:tr>
              <a:tr h="1823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657244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67575"/>
            <a:ext cx="5976664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pt-BR" sz="28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pt-BR" sz="2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AUDIÊNCIA PÚBLICA</a:t>
            </a:r>
            <a:endParaRPr lang="pt-BR" sz="12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r>
              <a:rPr lang="pt-BR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 </a:t>
            </a:r>
            <a:endParaRPr lang="pt-BR" sz="12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endParaRPr lang="pt-BR" sz="1800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endParaRPr lang="pt-BR" sz="1800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r>
              <a:rPr lang="pt-BR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 </a:t>
            </a:r>
            <a:endParaRPr lang="pt-BR" sz="12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endParaRPr lang="pt-BR" sz="12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r>
              <a:rPr lang="pt-BR" b="1" dirty="0">
                <a:latin typeface="Arial" pitchFamily="34" charset="0"/>
                <a:cs typeface="Arial" pitchFamily="34" charset="0"/>
              </a:rPr>
              <a:t>2º QUADRIMESTRE DE 2025</a:t>
            </a:r>
          </a:p>
          <a:p>
            <a:pPr algn="ctr">
              <a:spcAft>
                <a:spcPts val="0"/>
              </a:spcAft>
            </a:pPr>
            <a:r>
              <a:rPr lang="pt-BR" b="1" dirty="0">
                <a:latin typeface="Arial" pitchFamily="34" charset="0"/>
                <a:cs typeface="Arial" pitchFamily="34" charset="0"/>
              </a:rPr>
              <a:t>RELATÓRIO DETALHADO QUADRIMESTRE ANTERIOR</a:t>
            </a:r>
          </a:p>
          <a:p>
            <a:pPr algn="ctr">
              <a:spcAft>
                <a:spcPts val="0"/>
              </a:spcAft>
            </a:pPr>
            <a:endParaRPr lang="pt-BR" sz="12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endParaRPr lang="pt-BR" sz="12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r>
              <a:rPr lang="pt-BR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 </a:t>
            </a:r>
            <a:endParaRPr lang="pt-BR" sz="12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r>
              <a:rPr lang="pt-BR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 </a:t>
            </a:r>
            <a:endParaRPr lang="pt-BR" sz="12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r>
              <a:rPr lang="pt-BR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 </a:t>
            </a:r>
            <a:endParaRPr lang="pt-BR" sz="12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r>
              <a:rPr lang="pt-BR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 </a:t>
            </a:r>
            <a:r>
              <a:rPr lang="pt-BR" sz="16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Lei Complementar Federal nº. 141, de 13 de janeiro de 2012</a:t>
            </a:r>
            <a:endParaRPr lang="pt-BR" sz="16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r>
              <a:rPr lang="pt-BR" sz="16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Art. 36, parágrafo 5</a:t>
            </a:r>
            <a:r>
              <a:rPr lang="pt-BR" sz="16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 º</a:t>
            </a:r>
            <a:endParaRPr lang="pt-BR" sz="16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r>
              <a:rPr lang="pt-BR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 </a:t>
            </a:r>
            <a:endParaRPr lang="pt-BR" sz="12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r>
              <a:rPr lang="pt-BR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 </a:t>
            </a:r>
            <a:endParaRPr lang="pt-BR" sz="12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r>
              <a:rPr lang="pt-BR" sz="1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 </a:t>
            </a:r>
            <a:endParaRPr lang="pt-BR" sz="12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>
              <a:spcAft>
                <a:spcPts val="0"/>
              </a:spcAft>
            </a:pPr>
            <a:r>
              <a:rPr lang="pt-BR" sz="2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 </a:t>
            </a:r>
            <a:endParaRPr lang="pt-BR" sz="12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r>
              <a:rPr lang="pt-BR" sz="2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setembro 2025</a:t>
            </a:r>
            <a:endParaRPr lang="pt-BR" sz="1200" dirty="0">
              <a:effectLst/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05730D79-ED26-519D-107D-CC96DF6EFB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6457215"/>
              </p:ext>
            </p:extLst>
          </p:nvPr>
        </p:nvGraphicFramePr>
        <p:xfrm>
          <a:off x="685800" y="1124744"/>
          <a:ext cx="7772399" cy="456057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401672">
                  <a:extLst>
                    <a:ext uri="{9D8B030D-6E8A-4147-A177-3AD203B41FA5}">
                      <a16:colId xmlns:a16="http://schemas.microsoft.com/office/drawing/2014/main" val="934978217"/>
                    </a:ext>
                  </a:extLst>
                </a:gridCol>
                <a:gridCol w="1789206">
                  <a:extLst>
                    <a:ext uri="{9D8B030D-6E8A-4147-A177-3AD203B41FA5}">
                      <a16:colId xmlns:a16="http://schemas.microsoft.com/office/drawing/2014/main" val="2636321330"/>
                    </a:ext>
                  </a:extLst>
                </a:gridCol>
                <a:gridCol w="1789206">
                  <a:extLst>
                    <a:ext uri="{9D8B030D-6E8A-4147-A177-3AD203B41FA5}">
                      <a16:colId xmlns:a16="http://schemas.microsoft.com/office/drawing/2014/main" val="171195501"/>
                    </a:ext>
                  </a:extLst>
                </a:gridCol>
                <a:gridCol w="1792315">
                  <a:extLst>
                    <a:ext uri="{9D8B030D-6E8A-4147-A177-3AD203B41FA5}">
                      <a16:colId xmlns:a16="http://schemas.microsoft.com/office/drawing/2014/main" val="1520012479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NÚMERO DE CONSULTAS POR UNIDADE DE SAÚDE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0119140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Unidades de Saúde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9621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Departamento Municipal de Saúde de CDS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11.869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12.561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24.430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1607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CONIMS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629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1.282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1.911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80951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Secretaria Municipal de Saúde de Pato Branco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56475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Centro de Saúde de Palmas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109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94433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Hospital Santa Pelizzari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0741831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Hospital Santo Antônio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34639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Hospital Santa Madalena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2046170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Hospital Regional do Centro Oeste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09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09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84627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Hospital do Câncer de Cascavel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3658943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Hospital Bom Samaritano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5159087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Hospital Infantil Waldemar Monastier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6011810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Hospital de Clinicas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8858498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12.662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14.052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26.714</a:t>
                      </a:r>
                      <a:endParaRPr lang="pt-B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073164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A2A441F8-7550-875A-1982-006F51C7F8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336542"/>
              </p:ext>
            </p:extLst>
          </p:nvPr>
        </p:nvGraphicFramePr>
        <p:xfrm>
          <a:off x="1619672" y="188640"/>
          <a:ext cx="5620960" cy="584728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730410">
                  <a:extLst>
                    <a:ext uri="{9D8B030D-6E8A-4147-A177-3AD203B41FA5}">
                      <a16:colId xmlns:a16="http://schemas.microsoft.com/office/drawing/2014/main" val="2992070599"/>
                    </a:ext>
                  </a:extLst>
                </a:gridCol>
                <a:gridCol w="1296850">
                  <a:extLst>
                    <a:ext uri="{9D8B030D-6E8A-4147-A177-3AD203B41FA5}">
                      <a16:colId xmlns:a16="http://schemas.microsoft.com/office/drawing/2014/main" val="2415295375"/>
                    </a:ext>
                  </a:extLst>
                </a:gridCol>
                <a:gridCol w="1296850">
                  <a:extLst>
                    <a:ext uri="{9D8B030D-6E8A-4147-A177-3AD203B41FA5}">
                      <a16:colId xmlns:a16="http://schemas.microsoft.com/office/drawing/2014/main" val="2792027691"/>
                    </a:ext>
                  </a:extLst>
                </a:gridCol>
                <a:gridCol w="1296850">
                  <a:extLst>
                    <a:ext uri="{9D8B030D-6E8A-4147-A177-3AD203B41FA5}">
                      <a16:colId xmlns:a16="http://schemas.microsoft.com/office/drawing/2014/main" val="3277848852"/>
                    </a:ext>
                  </a:extLst>
                </a:gridCol>
              </a:tblGrid>
              <a:tr h="128758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NÚMERO DE CONSULTAS POR LOCALIDADE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466059"/>
                  </a:ext>
                </a:extLst>
              </a:tr>
              <a:tr h="2520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Localidades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2452232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Sede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5.893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6.540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12.433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0482281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Vila Rural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1.628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2941245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Chopim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1.015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4263886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Outras localidades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393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4288460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Bom Retiro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364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1290447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Passo Fundo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6412137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Pedregulho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4033742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Iraras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5648093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Iratim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274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205273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Vila Canhoto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614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9413880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 de outubro/ De Pauli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283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8810985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Pedra Branca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2427327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Travessãozinho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035469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Marcon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554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2252036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Travessão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553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422676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Zugman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7772672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Cacumbangue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1035183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Nova Iguaçu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4883398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Estrela do Meio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414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4250454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Butiá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0886519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Compartilhado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263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9477875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Pouso Frio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595983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Chico Andre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7008107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São João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7545636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Terra Boa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103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184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6365444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Pinhal Grande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9611466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Engenho Velho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2687017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Outros municípios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264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9970402"/>
                  </a:ext>
                </a:extLst>
              </a:tr>
              <a:tr h="128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12.662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14.052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26.714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130128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A6DA99F0-BB0E-D29D-31E6-6E58197387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961468"/>
              </p:ext>
            </p:extLst>
          </p:nvPr>
        </p:nvGraphicFramePr>
        <p:xfrm>
          <a:off x="726216" y="2276872"/>
          <a:ext cx="7691567" cy="148094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193635">
                  <a:extLst>
                    <a:ext uri="{9D8B030D-6E8A-4147-A177-3AD203B41FA5}">
                      <a16:colId xmlns:a16="http://schemas.microsoft.com/office/drawing/2014/main" val="3546222319"/>
                    </a:ext>
                  </a:extLst>
                </a:gridCol>
                <a:gridCol w="1902894">
                  <a:extLst>
                    <a:ext uri="{9D8B030D-6E8A-4147-A177-3AD203B41FA5}">
                      <a16:colId xmlns:a16="http://schemas.microsoft.com/office/drawing/2014/main" val="612550040"/>
                    </a:ext>
                  </a:extLst>
                </a:gridCol>
                <a:gridCol w="2007499">
                  <a:extLst>
                    <a:ext uri="{9D8B030D-6E8A-4147-A177-3AD203B41FA5}">
                      <a16:colId xmlns:a16="http://schemas.microsoft.com/office/drawing/2014/main" val="1531988469"/>
                    </a:ext>
                  </a:extLst>
                </a:gridCol>
                <a:gridCol w="1587539">
                  <a:extLst>
                    <a:ext uri="{9D8B030D-6E8A-4147-A177-3AD203B41FA5}">
                      <a16:colId xmlns:a16="http://schemas.microsoft.com/office/drawing/2014/main" val="3985151563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PORCENTAGEM DA POPULAÇÃO QUE REALIZOU CONSULTAS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23625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Períodos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 do município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que consultou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23665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5.649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3.928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69,53%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4332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5.516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4.358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78,46%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89906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período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5.516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5.348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96,95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5518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AF291668-0A95-4C25-8903-69A7A399C5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205192"/>
              </p:ext>
            </p:extLst>
          </p:nvPr>
        </p:nvGraphicFramePr>
        <p:xfrm>
          <a:off x="685800" y="2780928"/>
          <a:ext cx="7772400" cy="84302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591318">
                  <a:extLst>
                    <a:ext uri="{9D8B030D-6E8A-4147-A177-3AD203B41FA5}">
                      <a16:colId xmlns:a16="http://schemas.microsoft.com/office/drawing/2014/main" val="2679788020"/>
                    </a:ext>
                  </a:extLst>
                </a:gridCol>
                <a:gridCol w="2591318">
                  <a:extLst>
                    <a:ext uri="{9D8B030D-6E8A-4147-A177-3AD203B41FA5}">
                      <a16:colId xmlns:a16="http://schemas.microsoft.com/office/drawing/2014/main" val="992270598"/>
                    </a:ext>
                  </a:extLst>
                </a:gridCol>
                <a:gridCol w="2589764">
                  <a:extLst>
                    <a:ext uri="{9D8B030D-6E8A-4147-A177-3AD203B41FA5}">
                      <a16:colId xmlns:a16="http://schemas.microsoft.com/office/drawing/2014/main" val="3124207837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ATENDIMENTOS DE MÉDICOS DE URGÊNCIA E EMERGÊNCIA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681220"/>
                  </a:ext>
                </a:extLst>
              </a:tr>
              <a:tr h="3568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5549130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846143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A0DD2CAA-2EE5-FAC2-C902-A3A770A06E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454500"/>
              </p:ext>
            </p:extLst>
          </p:nvPr>
        </p:nvGraphicFramePr>
        <p:xfrm>
          <a:off x="301637" y="867512"/>
          <a:ext cx="8734859" cy="486574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853187">
                  <a:extLst>
                    <a:ext uri="{9D8B030D-6E8A-4147-A177-3AD203B41FA5}">
                      <a16:colId xmlns:a16="http://schemas.microsoft.com/office/drawing/2014/main" val="1836953836"/>
                    </a:ext>
                  </a:extLst>
                </a:gridCol>
                <a:gridCol w="1626749">
                  <a:extLst>
                    <a:ext uri="{9D8B030D-6E8A-4147-A177-3AD203B41FA5}">
                      <a16:colId xmlns:a16="http://schemas.microsoft.com/office/drawing/2014/main" val="2533311937"/>
                    </a:ext>
                  </a:extLst>
                </a:gridCol>
                <a:gridCol w="1628174">
                  <a:extLst>
                    <a:ext uri="{9D8B030D-6E8A-4147-A177-3AD203B41FA5}">
                      <a16:colId xmlns:a16="http://schemas.microsoft.com/office/drawing/2014/main" val="1946069362"/>
                    </a:ext>
                  </a:extLst>
                </a:gridCol>
                <a:gridCol w="1626749">
                  <a:extLst>
                    <a:ext uri="{9D8B030D-6E8A-4147-A177-3AD203B41FA5}">
                      <a16:colId xmlns:a16="http://schemas.microsoft.com/office/drawing/2014/main" val="3794175734"/>
                    </a:ext>
                  </a:extLst>
                </a:gridCol>
              </a:tblGrid>
              <a:tr h="346705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CONSULTAS, PROCEDIMENTOS E ATENDIMENTOS DOS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DEMAIS PROFISSIONAIS DA SAÚDE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898589"/>
                  </a:ext>
                </a:extLst>
              </a:tr>
              <a:tr h="4199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Atividades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5741750"/>
                  </a:ext>
                </a:extLst>
              </a:tr>
              <a:tr h="167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Medição de peso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8.324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9.894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18.218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0712871"/>
                  </a:ext>
                </a:extLst>
              </a:tr>
              <a:tr h="167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Aferição de temperatura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7.847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9.396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17.243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0685991"/>
                  </a:ext>
                </a:extLst>
              </a:tr>
              <a:tr h="167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Aferição de pressão arterial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7.470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8.217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15.687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8197150"/>
                  </a:ext>
                </a:extLst>
              </a:tr>
              <a:tr h="167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Medição de altura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4.452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3.676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8.128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2615527"/>
                  </a:ext>
                </a:extLst>
              </a:tr>
              <a:tr h="167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Administração de medicamentos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2.496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2.071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4.567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2012350"/>
                  </a:ext>
                </a:extLst>
              </a:tr>
              <a:tr h="167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Glicemia capilar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2.657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1.771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4.428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4091016"/>
                  </a:ext>
                </a:extLst>
              </a:tr>
              <a:tr h="167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Seções de fisioterapia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1.858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2.563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6717383"/>
                  </a:ext>
                </a:extLst>
              </a:tr>
              <a:tr h="3121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Preparação eletrocardiograma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346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596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8992723"/>
                  </a:ext>
                </a:extLst>
              </a:tr>
              <a:tr h="16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Puericultura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7698052"/>
                  </a:ext>
                </a:extLst>
              </a:tr>
              <a:tr h="3467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Coleta de material para exame citopatológico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169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149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2452793"/>
                  </a:ext>
                </a:extLst>
              </a:tr>
              <a:tr h="167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Teste rápido para hepatite B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1384308"/>
                  </a:ext>
                </a:extLst>
              </a:tr>
              <a:tr h="167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Curativos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3247874"/>
                  </a:ext>
                </a:extLst>
              </a:tr>
              <a:tr h="167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Inalação / nebulização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6192612"/>
                  </a:ext>
                </a:extLst>
              </a:tr>
              <a:tr h="167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Teste rápido para hepatite C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935993"/>
                  </a:ext>
                </a:extLst>
              </a:tr>
              <a:tr h="167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Teste rápido para HIV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176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4131492"/>
                  </a:ext>
                </a:extLst>
              </a:tr>
              <a:tr h="167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Teste rápido para sífilis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2394999"/>
                  </a:ext>
                </a:extLst>
              </a:tr>
              <a:tr h="3467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Visita domiciliar por profissional de nível médio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158</a:t>
                      </a:r>
                      <a:endParaRPr lang="pt-B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900" marR="629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449988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A9329C00-EB62-FEDC-1ED3-A41A57DB90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956360"/>
              </p:ext>
            </p:extLst>
          </p:nvPr>
        </p:nvGraphicFramePr>
        <p:xfrm>
          <a:off x="685800" y="2564904"/>
          <a:ext cx="7772399" cy="170078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292857">
                  <a:extLst>
                    <a:ext uri="{9D8B030D-6E8A-4147-A177-3AD203B41FA5}">
                      <a16:colId xmlns:a16="http://schemas.microsoft.com/office/drawing/2014/main" val="2988518726"/>
                    </a:ext>
                  </a:extLst>
                </a:gridCol>
                <a:gridCol w="1826514">
                  <a:extLst>
                    <a:ext uri="{9D8B030D-6E8A-4147-A177-3AD203B41FA5}">
                      <a16:colId xmlns:a16="http://schemas.microsoft.com/office/drawing/2014/main" val="3114925603"/>
                    </a:ext>
                  </a:extLst>
                </a:gridCol>
                <a:gridCol w="1826514">
                  <a:extLst>
                    <a:ext uri="{9D8B030D-6E8A-4147-A177-3AD203B41FA5}">
                      <a16:colId xmlns:a16="http://schemas.microsoft.com/office/drawing/2014/main" val="521032639"/>
                    </a:ext>
                  </a:extLst>
                </a:gridCol>
                <a:gridCol w="1826514">
                  <a:extLst>
                    <a:ext uri="{9D8B030D-6E8A-4147-A177-3AD203B41FA5}">
                      <a16:colId xmlns:a16="http://schemas.microsoft.com/office/drawing/2014/main" val="1735614815"/>
                    </a:ext>
                  </a:extLst>
                </a:gridCol>
              </a:tblGrid>
              <a:tr h="178106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AÇÕES EXECUTADAS POR PROFISSIONAIS DE NÍVEL INTERMEDIÁRIO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999" marR="669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933712"/>
                  </a:ext>
                </a:extLst>
              </a:tr>
              <a:tr h="4584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Atividade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999" marR="669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999" marR="669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999" marR="669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999" marR="669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9743546"/>
                  </a:ext>
                </a:extLst>
              </a:tr>
              <a:tr h="3693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Visitas domiciliares realizadas por ACS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999" marR="669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2.688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999" marR="669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2.601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999" marR="669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5.289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999" marR="669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6884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75197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49C97717-6D93-C86F-0B36-D0B6343F51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697785"/>
              </p:ext>
            </p:extLst>
          </p:nvPr>
        </p:nvGraphicFramePr>
        <p:xfrm>
          <a:off x="685800" y="1772816"/>
          <a:ext cx="7772400" cy="279450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341515">
                  <a:extLst>
                    <a:ext uri="{9D8B030D-6E8A-4147-A177-3AD203B41FA5}">
                      <a16:colId xmlns:a16="http://schemas.microsoft.com/office/drawing/2014/main" val="1168910470"/>
                    </a:ext>
                  </a:extLst>
                </a:gridCol>
                <a:gridCol w="1809777">
                  <a:extLst>
                    <a:ext uri="{9D8B030D-6E8A-4147-A177-3AD203B41FA5}">
                      <a16:colId xmlns:a16="http://schemas.microsoft.com/office/drawing/2014/main" val="844756486"/>
                    </a:ext>
                  </a:extLst>
                </a:gridCol>
                <a:gridCol w="1809777">
                  <a:extLst>
                    <a:ext uri="{9D8B030D-6E8A-4147-A177-3AD203B41FA5}">
                      <a16:colId xmlns:a16="http://schemas.microsoft.com/office/drawing/2014/main" val="530740965"/>
                    </a:ext>
                  </a:extLst>
                </a:gridCol>
                <a:gridCol w="1811331">
                  <a:extLst>
                    <a:ext uri="{9D8B030D-6E8A-4147-A177-3AD203B41FA5}">
                      <a16:colId xmlns:a16="http://schemas.microsoft.com/office/drawing/2014/main" val="3502144461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AÇÕES EM ODONTOLOGIA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084518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Atividade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86251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Procedimentos básicos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2.638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3.231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5.869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32921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Consultas básicas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1.014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1.476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2.490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87479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Procedimentos especializados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84404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Próteses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95674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3.699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4.741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8.430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208795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571604" y="2259449"/>
            <a:ext cx="585791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pt-BR" sz="2800" b="1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SERVIÇO DE APOIO AO DIAGNÓSTICO E TRATAMENTO</a:t>
            </a:r>
            <a:endParaRPr lang="pt-BR" sz="2800" dirty="0"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>
              <a:spcAft>
                <a:spcPts val="0"/>
              </a:spcAft>
            </a:pPr>
            <a:r>
              <a:rPr lang="pt-BR" sz="1400" dirty="0"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03613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C353CB04-9AE2-CD2B-C37E-46E66BA883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999173"/>
              </p:ext>
            </p:extLst>
          </p:nvPr>
        </p:nvGraphicFramePr>
        <p:xfrm>
          <a:off x="685800" y="818797"/>
          <a:ext cx="7772401" cy="498646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644699">
                  <a:extLst>
                    <a:ext uri="{9D8B030D-6E8A-4147-A177-3AD203B41FA5}">
                      <a16:colId xmlns:a16="http://schemas.microsoft.com/office/drawing/2014/main" val="38138486"/>
                    </a:ext>
                  </a:extLst>
                </a:gridCol>
                <a:gridCol w="1708716">
                  <a:extLst>
                    <a:ext uri="{9D8B030D-6E8A-4147-A177-3AD203B41FA5}">
                      <a16:colId xmlns:a16="http://schemas.microsoft.com/office/drawing/2014/main" val="3069902664"/>
                    </a:ext>
                  </a:extLst>
                </a:gridCol>
                <a:gridCol w="1708716">
                  <a:extLst>
                    <a:ext uri="{9D8B030D-6E8A-4147-A177-3AD203B41FA5}">
                      <a16:colId xmlns:a16="http://schemas.microsoft.com/office/drawing/2014/main" val="2022321487"/>
                    </a:ext>
                  </a:extLst>
                </a:gridCol>
                <a:gridCol w="1710270">
                  <a:extLst>
                    <a:ext uri="{9D8B030D-6E8A-4147-A177-3AD203B41FA5}">
                      <a16:colId xmlns:a16="http://schemas.microsoft.com/office/drawing/2014/main" val="2799492014"/>
                    </a:ext>
                  </a:extLst>
                </a:gridCol>
              </a:tblGrid>
              <a:tr h="182309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SERVIÇO DE APOIO AO DIAGNÓSTICO E TRATAMENTO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4233909"/>
                  </a:ext>
                </a:extLst>
              </a:tr>
              <a:tr h="1860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Exames laboratoriais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4414879"/>
                  </a:ext>
                </a:extLst>
              </a:tr>
              <a:tr h="1823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Hemograma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903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1.059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1.962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7407143"/>
                  </a:ext>
                </a:extLst>
              </a:tr>
              <a:tr h="1823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Dosagem de glicose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687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837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1.524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7304487"/>
                  </a:ext>
                </a:extLst>
              </a:tr>
              <a:tr h="1823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Dosagem de hormônio TSH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559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784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1.343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762045"/>
                  </a:ext>
                </a:extLst>
              </a:tr>
              <a:tr h="1823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Dosagem de colesterol total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554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1.234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7336522"/>
                  </a:ext>
                </a:extLst>
              </a:tr>
              <a:tr h="1823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Dosagem de triglicerídeos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527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659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1.186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2678057"/>
                  </a:ext>
                </a:extLst>
              </a:tr>
              <a:tr h="1823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Dosagem de colesterol HDL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527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1.177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2746941"/>
                  </a:ext>
                </a:extLst>
              </a:tr>
              <a:tr h="1823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Dosagem de creatinina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457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584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1.041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8663943"/>
                  </a:ext>
                </a:extLst>
              </a:tr>
              <a:tr h="3780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Dosagem de hemoglobina glicosilada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526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896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3493140"/>
                  </a:ext>
                </a:extLst>
              </a:tr>
              <a:tr h="1823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Dosagem de colesterol LDL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292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772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0042562"/>
                  </a:ext>
                </a:extLst>
              </a:tr>
              <a:tr h="1823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Dosagem de uréia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329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759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0043661"/>
                  </a:ext>
                </a:extLst>
              </a:tr>
              <a:tr h="3780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Análise de caracteres físicos, elementos e sedimentos da urina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333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708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316839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A0872AF9-60A0-EA5C-2885-29F4202AE0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81815"/>
              </p:ext>
            </p:extLst>
          </p:nvPr>
        </p:nvGraphicFramePr>
        <p:xfrm>
          <a:off x="685800" y="548680"/>
          <a:ext cx="7772400" cy="549046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697023">
                  <a:extLst>
                    <a:ext uri="{9D8B030D-6E8A-4147-A177-3AD203B41FA5}">
                      <a16:colId xmlns:a16="http://schemas.microsoft.com/office/drawing/2014/main" val="675676081"/>
                    </a:ext>
                  </a:extLst>
                </a:gridCol>
                <a:gridCol w="1691274">
                  <a:extLst>
                    <a:ext uri="{9D8B030D-6E8A-4147-A177-3AD203B41FA5}">
                      <a16:colId xmlns:a16="http://schemas.microsoft.com/office/drawing/2014/main" val="218063471"/>
                    </a:ext>
                  </a:extLst>
                </a:gridCol>
                <a:gridCol w="1692829">
                  <a:extLst>
                    <a:ext uri="{9D8B030D-6E8A-4147-A177-3AD203B41FA5}">
                      <a16:colId xmlns:a16="http://schemas.microsoft.com/office/drawing/2014/main" val="2104494441"/>
                    </a:ext>
                  </a:extLst>
                </a:gridCol>
                <a:gridCol w="1691274">
                  <a:extLst>
                    <a:ext uri="{9D8B030D-6E8A-4147-A177-3AD203B41FA5}">
                      <a16:colId xmlns:a16="http://schemas.microsoft.com/office/drawing/2014/main" val="16737228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Exames não laboratoriais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88353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Eletrocardiograma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94697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Radiografia de tórax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194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19758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Ultra-sonografia de abdômen total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113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0171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Ultra-sonografia de articulação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12601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Radiografia de coluna lombo-sacra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137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518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Ultra-sonografia transvaginal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128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82022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Ecocardiografia Transtoracica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112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42715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Ultra-sonografia obstétrica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05850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Radiografia de Pé / Dedos do Pé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23091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Radiografia de joelho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22391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Radiografia de Mão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7551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Paquimetria Ultrassonica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95509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Topogtafia computadorizada as Cornea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8353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361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8"/>
          <p:cNvSpPr>
            <a:spLocks noChangeArrowheads="1"/>
          </p:cNvSpPr>
          <p:nvPr/>
        </p:nvSpPr>
        <p:spPr bwMode="auto">
          <a:xfrm>
            <a:off x="900435" y="692696"/>
            <a:ext cx="7920037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tabLst>
                <a:tab pos="457200" algn="l"/>
              </a:tabLst>
            </a:pPr>
            <a:r>
              <a:rPr lang="pt-BR" altLang="pt-BR" sz="2200" dirty="0">
                <a:latin typeface="Arial" pitchFamily="34" charset="0"/>
                <a:cs typeface="Arial" pitchFamily="34" charset="0"/>
              </a:rPr>
              <a:t>"Art. 36.  O gestor do SUS em cada ente da Federação elaborará Relatório detalhado referente ao quadrimestre anterior, o qual conterá, no mínimo, as seguintes informações:</a:t>
            </a:r>
          </a:p>
          <a:p>
            <a:pPr algn="just"/>
            <a:r>
              <a:rPr lang="pt-BR" sz="2200" dirty="0">
                <a:latin typeface="Arial" pitchFamily="34" charset="0"/>
                <a:cs typeface="Arial" pitchFamily="34" charset="0"/>
              </a:rPr>
              <a:t>I - montante e fonte dos recursos aplicados no período; </a:t>
            </a:r>
          </a:p>
          <a:p>
            <a:pPr algn="just"/>
            <a:r>
              <a:rPr lang="pt-BR" sz="2200" dirty="0">
                <a:latin typeface="Arial" pitchFamily="34" charset="0"/>
                <a:cs typeface="Arial" pitchFamily="34" charset="0"/>
              </a:rPr>
              <a:t>II - auditorias realizadas ou em fase de execução no período e suas recomendações e determinações; </a:t>
            </a:r>
          </a:p>
          <a:p>
            <a:pPr algn="just"/>
            <a:r>
              <a:rPr lang="pt-BR" sz="2200" dirty="0">
                <a:latin typeface="Arial" pitchFamily="34" charset="0"/>
                <a:cs typeface="Arial" pitchFamily="34" charset="0"/>
              </a:rPr>
              <a:t>III - oferta e produção de serviços públicos na rede assistencial própria, contratada e conveniada, cotejando esses dados com os indicadores de saúde da população em seu âmbito de atuação. </a:t>
            </a:r>
          </a:p>
          <a:p>
            <a:pPr algn="just" eaLnBrk="1" hangingPunct="1">
              <a:tabLst>
                <a:tab pos="457200" algn="l"/>
              </a:tabLst>
            </a:pPr>
            <a:r>
              <a:rPr lang="pt-BR" altLang="pt-BR" sz="2200" dirty="0">
                <a:latin typeface="Arial" pitchFamily="34" charset="0"/>
                <a:cs typeface="Arial" pitchFamily="34" charset="0"/>
              </a:rPr>
              <a:t>§ 5</a:t>
            </a:r>
            <a:r>
              <a:rPr lang="pt-BR" altLang="pt-BR" sz="2200" u="sng" dirty="0">
                <a:latin typeface="Arial" pitchFamily="34" charset="0"/>
                <a:cs typeface="Arial" pitchFamily="34" charset="0"/>
              </a:rPr>
              <a:t>o</a:t>
            </a:r>
            <a:r>
              <a:rPr lang="pt-BR" altLang="pt-BR" sz="2200" dirty="0">
                <a:latin typeface="Arial" pitchFamily="34" charset="0"/>
                <a:cs typeface="Arial" pitchFamily="34" charset="0"/>
              </a:rPr>
              <a:t>  O gestor do SUS apresentará, até o final dos meses de maio, setembro e fevereiro, em audiência pública na Casa Legislativa do respectivo ente da Federação, o Relatório de que trata o caput.</a:t>
            </a:r>
            <a:endParaRPr lang="pt-BR" altLang="pt-B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8DB0B706-827C-8A65-F956-46F770FC5D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012944"/>
              </p:ext>
            </p:extLst>
          </p:nvPr>
        </p:nvGraphicFramePr>
        <p:xfrm>
          <a:off x="685800" y="1772816"/>
          <a:ext cx="7772398" cy="276307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53952">
                  <a:extLst>
                    <a:ext uri="{9D8B030D-6E8A-4147-A177-3AD203B41FA5}">
                      <a16:colId xmlns:a16="http://schemas.microsoft.com/office/drawing/2014/main" val="465887403"/>
                    </a:ext>
                  </a:extLst>
                </a:gridCol>
                <a:gridCol w="2039482">
                  <a:extLst>
                    <a:ext uri="{9D8B030D-6E8A-4147-A177-3AD203B41FA5}">
                      <a16:colId xmlns:a16="http://schemas.microsoft.com/office/drawing/2014/main" val="3362911755"/>
                    </a:ext>
                  </a:extLst>
                </a:gridCol>
                <a:gridCol w="2039482">
                  <a:extLst>
                    <a:ext uri="{9D8B030D-6E8A-4147-A177-3AD203B41FA5}">
                      <a16:colId xmlns:a16="http://schemas.microsoft.com/office/drawing/2014/main" val="221563434"/>
                    </a:ext>
                  </a:extLst>
                </a:gridCol>
                <a:gridCol w="2039482">
                  <a:extLst>
                    <a:ext uri="{9D8B030D-6E8A-4147-A177-3AD203B41FA5}">
                      <a16:colId xmlns:a16="http://schemas.microsoft.com/office/drawing/2014/main" val="2073932422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ENTREGA DE MEDICAMENTOS – FARMÁCIA CENTRAL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8609640"/>
                  </a:ext>
                </a:extLst>
              </a:tr>
              <a:tr h="3568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Atendimentos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76621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Unidades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637.993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510.139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1.148.132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089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Receitas atendidas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12.140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11.010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23.150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77335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Pacientes atendidos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3.708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3.437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7.145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8493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Medicamentos Padronizados (REMUME)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367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367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0765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8" name="AutoShape 53" descr="9k="/>
          <p:cNvSpPr>
            <a:spLocks noChangeAspect="1" noChangeArrowheads="1"/>
          </p:cNvSpPr>
          <p:nvPr/>
        </p:nvSpPr>
        <p:spPr bwMode="auto">
          <a:xfrm>
            <a:off x="3338513" y="2505075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pt-BR" altLang="pt-BR"/>
          </a:p>
        </p:txBody>
      </p:sp>
      <p:sp>
        <p:nvSpPr>
          <p:cNvPr id="38919" name="AutoShape 55" descr="9k="/>
          <p:cNvSpPr>
            <a:spLocks noChangeAspect="1" noChangeArrowheads="1"/>
          </p:cNvSpPr>
          <p:nvPr/>
        </p:nvSpPr>
        <p:spPr bwMode="auto">
          <a:xfrm>
            <a:off x="3338513" y="2505075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pt-BR" altLang="pt-BR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B94D4332-FDE5-349F-9140-49598FC47D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329229"/>
              </p:ext>
            </p:extLst>
          </p:nvPr>
        </p:nvGraphicFramePr>
        <p:xfrm>
          <a:off x="726216" y="2708920"/>
          <a:ext cx="7691567" cy="109372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716565">
                  <a:extLst>
                    <a:ext uri="{9D8B030D-6E8A-4147-A177-3AD203B41FA5}">
                      <a16:colId xmlns:a16="http://schemas.microsoft.com/office/drawing/2014/main" val="392842547"/>
                    </a:ext>
                  </a:extLst>
                </a:gridCol>
                <a:gridCol w="3975002">
                  <a:extLst>
                    <a:ext uri="{9D8B030D-6E8A-4147-A177-3AD203B41FA5}">
                      <a16:colId xmlns:a16="http://schemas.microsoft.com/office/drawing/2014/main" val="2900573814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ATENDIMENTOS HOSPITALAR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528869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361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3337405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504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3947823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865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163156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8" name="AutoShape 53" descr="9k="/>
          <p:cNvSpPr>
            <a:spLocks noChangeAspect="1" noChangeArrowheads="1"/>
          </p:cNvSpPr>
          <p:nvPr/>
        </p:nvSpPr>
        <p:spPr bwMode="auto">
          <a:xfrm>
            <a:off x="3338513" y="2505075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pt-BR" altLang="pt-BR"/>
          </a:p>
        </p:txBody>
      </p:sp>
      <p:sp>
        <p:nvSpPr>
          <p:cNvPr id="38921" name="AutoShape 63" descr="2Q=="/>
          <p:cNvSpPr>
            <a:spLocks noChangeAspect="1" noChangeArrowheads="1"/>
          </p:cNvSpPr>
          <p:nvPr/>
        </p:nvSpPr>
        <p:spPr bwMode="auto">
          <a:xfrm>
            <a:off x="3686175" y="2714625"/>
            <a:ext cx="17716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pt-BR" altLang="pt-BR"/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41D7F276-DEE0-F3A8-B6D5-6B03A3887E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427155"/>
              </p:ext>
            </p:extLst>
          </p:nvPr>
        </p:nvGraphicFramePr>
        <p:xfrm>
          <a:off x="685800" y="2636912"/>
          <a:ext cx="7772400" cy="91135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591318">
                  <a:extLst>
                    <a:ext uri="{9D8B030D-6E8A-4147-A177-3AD203B41FA5}">
                      <a16:colId xmlns:a16="http://schemas.microsoft.com/office/drawing/2014/main" val="2178380840"/>
                    </a:ext>
                  </a:extLst>
                </a:gridCol>
                <a:gridCol w="2591318">
                  <a:extLst>
                    <a:ext uri="{9D8B030D-6E8A-4147-A177-3AD203B41FA5}">
                      <a16:colId xmlns:a16="http://schemas.microsoft.com/office/drawing/2014/main" val="3571107404"/>
                    </a:ext>
                  </a:extLst>
                </a:gridCol>
                <a:gridCol w="2589764">
                  <a:extLst>
                    <a:ext uri="{9D8B030D-6E8A-4147-A177-3AD203B41FA5}">
                      <a16:colId xmlns:a16="http://schemas.microsoft.com/office/drawing/2014/main" val="3029691612"/>
                    </a:ext>
                  </a:extLst>
                </a:gridCol>
              </a:tblGrid>
              <a:tr h="120015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CIRURGIAS ELETIVAS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157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38113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pt-B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95719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185570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8" name="AutoShape 53" descr="9k="/>
          <p:cNvSpPr>
            <a:spLocks noChangeAspect="1" noChangeArrowheads="1"/>
          </p:cNvSpPr>
          <p:nvPr/>
        </p:nvSpPr>
        <p:spPr bwMode="auto">
          <a:xfrm>
            <a:off x="3338513" y="2505075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38919" name="AutoShape 55" descr="9k="/>
          <p:cNvSpPr>
            <a:spLocks noChangeAspect="1" noChangeArrowheads="1"/>
          </p:cNvSpPr>
          <p:nvPr/>
        </p:nvSpPr>
        <p:spPr bwMode="auto">
          <a:xfrm>
            <a:off x="3338513" y="2505075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38920" name="AutoShape 59" descr="2Q=="/>
          <p:cNvSpPr>
            <a:spLocks noChangeAspect="1" noChangeArrowheads="1"/>
          </p:cNvSpPr>
          <p:nvPr/>
        </p:nvSpPr>
        <p:spPr bwMode="auto">
          <a:xfrm>
            <a:off x="3381375" y="2471738"/>
            <a:ext cx="238125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pt-BR" altLang="pt-BR">
              <a:solidFill>
                <a:srgbClr val="000000"/>
              </a:solidFill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004075A1-29CF-61BE-D5B2-8B653FB3A0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782357"/>
              </p:ext>
            </p:extLst>
          </p:nvPr>
        </p:nvGraphicFramePr>
        <p:xfrm>
          <a:off x="685800" y="1124744"/>
          <a:ext cx="7772400" cy="109372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085173">
                  <a:extLst>
                    <a:ext uri="{9D8B030D-6E8A-4147-A177-3AD203B41FA5}">
                      <a16:colId xmlns:a16="http://schemas.microsoft.com/office/drawing/2014/main" val="200996860"/>
                    </a:ext>
                  </a:extLst>
                </a:gridCol>
                <a:gridCol w="3687227">
                  <a:extLst>
                    <a:ext uri="{9D8B030D-6E8A-4147-A177-3AD203B41FA5}">
                      <a16:colId xmlns:a16="http://schemas.microsoft.com/office/drawing/2014/main" val="762934094"/>
                    </a:ext>
                  </a:extLst>
                </a:gridCol>
              </a:tblGrid>
              <a:tr h="12890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TRANSPORTES DE PACIENTES PARA CURITIBA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5206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76742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04752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3081629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C583CF73-5B5F-0E26-0E45-8C0743C315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894461"/>
              </p:ext>
            </p:extLst>
          </p:nvPr>
        </p:nvGraphicFramePr>
        <p:xfrm>
          <a:off x="685800" y="2623308"/>
          <a:ext cx="7772400" cy="109372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085173">
                  <a:extLst>
                    <a:ext uri="{9D8B030D-6E8A-4147-A177-3AD203B41FA5}">
                      <a16:colId xmlns:a16="http://schemas.microsoft.com/office/drawing/2014/main" val="4056424665"/>
                    </a:ext>
                  </a:extLst>
                </a:gridCol>
                <a:gridCol w="3687227">
                  <a:extLst>
                    <a:ext uri="{9D8B030D-6E8A-4147-A177-3AD203B41FA5}">
                      <a16:colId xmlns:a16="http://schemas.microsoft.com/office/drawing/2014/main" val="2710393834"/>
                    </a:ext>
                  </a:extLst>
                </a:gridCol>
              </a:tblGrid>
              <a:tr h="14668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APOIO PARA PACIENTES EM CURITIBA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85119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159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95636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176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47585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335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4266988"/>
                  </a:ext>
                </a:extLst>
              </a:tr>
            </a:tbl>
          </a:graphicData>
        </a:graphic>
      </p:graphicFrame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D3F1D5A0-7B28-8F1D-2164-BFE9A58615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480442"/>
              </p:ext>
            </p:extLst>
          </p:nvPr>
        </p:nvGraphicFramePr>
        <p:xfrm>
          <a:off x="685800" y="4437112"/>
          <a:ext cx="7772400" cy="109372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085173">
                  <a:extLst>
                    <a:ext uri="{9D8B030D-6E8A-4147-A177-3AD203B41FA5}">
                      <a16:colId xmlns:a16="http://schemas.microsoft.com/office/drawing/2014/main" val="4164319732"/>
                    </a:ext>
                  </a:extLst>
                </a:gridCol>
                <a:gridCol w="3687227">
                  <a:extLst>
                    <a:ext uri="{9D8B030D-6E8A-4147-A177-3AD203B41FA5}">
                      <a16:colId xmlns:a16="http://schemas.microsoft.com/office/drawing/2014/main" val="2817045971"/>
                    </a:ext>
                  </a:extLst>
                </a:gridCol>
              </a:tblGrid>
              <a:tr h="14668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APOIO PARA PACIENTES EM CASCAVEL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87848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08163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97076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88813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079773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9361C967-53EA-E12C-30F7-B0044A4F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211991"/>
              </p:ext>
            </p:extLst>
          </p:nvPr>
        </p:nvGraphicFramePr>
        <p:xfrm>
          <a:off x="474463" y="843336"/>
          <a:ext cx="8057977" cy="460188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516765">
                  <a:extLst>
                    <a:ext uri="{9D8B030D-6E8A-4147-A177-3AD203B41FA5}">
                      <a16:colId xmlns:a16="http://schemas.microsoft.com/office/drawing/2014/main" val="2290794356"/>
                    </a:ext>
                  </a:extLst>
                </a:gridCol>
                <a:gridCol w="1180404">
                  <a:extLst>
                    <a:ext uri="{9D8B030D-6E8A-4147-A177-3AD203B41FA5}">
                      <a16:colId xmlns:a16="http://schemas.microsoft.com/office/drawing/2014/main" val="3878961323"/>
                    </a:ext>
                  </a:extLst>
                </a:gridCol>
                <a:gridCol w="1180404">
                  <a:extLst>
                    <a:ext uri="{9D8B030D-6E8A-4147-A177-3AD203B41FA5}">
                      <a16:colId xmlns:a16="http://schemas.microsoft.com/office/drawing/2014/main" val="1298532491"/>
                    </a:ext>
                  </a:extLst>
                </a:gridCol>
                <a:gridCol w="1180404">
                  <a:extLst>
                    <a:ext uri="{9D8B030D-6E8A-4147-A177-3AD203B41FA5}">
                      <a16:colId xmlns:a16="http://schemas.microsoft.com/office/drawing/2014/main" val="2095417585"/>
                    </a:ext>
                  </a:extLst>
                </a:gridCol>
              </a:tblGrid>
              <a:tr h="133370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AÇÕES DA VIGILÂNCIA SANITÁRIA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2996350"/>
                  </a:ext>
                </a:extLst>
              </a:tr>
              <a:tr h="2824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Atividade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018358"/>
                  </a:ext>
                </a:extLst>
              </a:tr>
              <a:tr h="133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Inspeções sanitárias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5798917"/>
                  </a:ext>
                </a:extLst>
              </a:tr>
              <a:tr h="2765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Coleta de amostra para analise e controle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9207867"/>
                  </a:ext>
                </a:extLst>
              </a:tr>
              <a:tr h="2765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Licenciamento de estabelecimentos sujeitos à vigilância sanitária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0215318"/>
                  </a:ext>
                </a:extLst>
              </a:tr>
              <a:tr h="133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Cadastro de estabelecimentos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9826988"/>
                  </a:ext>
                </a:extLst>
              </a:tr>
              <a:tr h="133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Atividade educativa a população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7992106"/>
                  </a:ext>
                </a:extLst>
              </a:tr>
              <a:tr h="133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Recebimento de denúncias/reclamações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0519760"/>
                  </a:ext>
                </a:extLst>
              </a:tr>
              <a:tr h="2765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Investigação de eventos adversos e/ou queixas técnicas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8727369"/>
                  </a:ext>
                </a:extLst>
              </a:tr>
              <a:tr h="133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Atendimento a denúncia / reclamações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09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381083"/>
                  </a:ext>
                </a:extLst>
              </a:tr>
              <a:tr h="2765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Fiscalização do uso de produtos derivados do tabaco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5074117"/>
                  </a:ext>
                </a:extLst>
              </a:tr>
              <a:tr h="2765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Exclusão de cadastro de estabelecimento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1089227"/>
                  </a:ext>
                </a:extLst>
              </a:tr>
              <a:tr h="133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Coleta de amostra para analise fiscal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5437581"/>
                  </a:ext>
                </a:extLst>
              </a:tr>
              <a:tr h="2765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Vigilância da situação de saúde dos trabalhadores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3761698"/>
                  </a:ext>
                </a:extLst>
              </a:tr>
              <a:tr h="2765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Inspeção Sanitária Serviços de Alimentação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5854629"/>
                  </a:ext>
                </a:extLst>
              </a:tr>
              <a:tr h="2765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Instauração de Processos Administrativos Sanitário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1486760"/>
                  </a:ext>
                </a:extLst>
              </a:tr>
              <a:tr h="2765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Coleta de amostra para analise de controle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0021084"/>
                  </a:ext>
                </a:extLst>
              </a:tr>
              <a:tr h="2765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Visita domiciliar por profissional de nível superior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6597236"/>
                  </a:ext>
                </a:extLst>
              </a:tr>
              <a:tr h="133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112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220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70" marR="501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44113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83893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CC2087FA-B717-BD34-D129-221D659A73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922392"/>
              </p:ext>
            </p:extLst>
          </p:nvPr>
        </p:nvGraphicFramePr>
        <p:xfrm>
          <a:off x="685800" y="1412776"/>
          <a:ext cx="7772400" cy="365493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905323">
                  <a:extLst>
                    <a:ext uri="{9D8B030D-6E8A-4147-A177-3AD203B41FA5}">
                      <a16:colId xmlns:a16="http://schemas.microsoft.com/office/drawing/2014/main" val="2380003231"/>
                    </a:ext>
                  </a:extLst>
                </a:gridCol>
                <a:gridCol w="1622877">
                  <a:extLst>
                    <a:ext uri="{9D8B030D-6E8A-4147-A177-3AD203B41FA5}">
                      <a16:colId xmlns:a16="http://schemas.microsoft.com/office/drawing/2014/main" val="1073800573"/>
                    </a:ext>
                  </a:extLst>
                </a:gridCol>
                <a:gridCol w="1622877">
                  <a:extLst>
                    <a:ext uri="{9D8B030D-6E8A-4147-A177-3AD203B41FA5}">
                      <a16:colId xmlns:a16="http://schemas.microsoft.com/office/drawing/2014/main" val="3960827087"/>
                    </a:ext>
                  </a:extLst>
                </a:gridCol>
                <a:gridCol w="1621323">
                  <a:extLst>
                    <a:ext uri="{9D8B030D-6E8A-4147-A177-3AD203B41FA5}">
                      <a16:colId xmlns:a16="http://schemas.microsoft.com/office/drawing/2014/main" val="1408400422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INDICADORES DE SAÚDE PÚBLICA DA DENGUE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4623590"/>
                  </a:ext>
                </a:extLst>
              </a:tr>
              <a:tr h="3860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Atividade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44106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Levantamento de índice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232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36833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Delimitação de foco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75049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Inspeções em pontos estratégicos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01642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Atividades educativas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4892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Inspeções em geral (pesquisa vetorial especial)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99629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264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370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66439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654775-3183-8576-BF1C-F158479E0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2635">
            <a:extLst>
              <a:ext uri="{FF2B5EF4-FFF2-40B4-BE49-F238E27FC236}">
                <a16:creationId xmlns:a16="http://schemas.microsoft.com/office/drawing/2014/main" id="{C7929026-7426-9913-648F-4C0DB78D9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527" y="500042"/>
            <a:ext cx="194604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pt-BR" altLang="pt-BR" sz="3600" b="1" dirty="0">
                <a:latin typeface="Arial" pitchFamily="34" charset="0"/>
                <a:cs typeface="Arial" pitchFamily="34" charset="0"/>
              </a:rPr>
              <a:t>ÓBITOS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417E8ADD-C011-0294-9023-16ED7AFC28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218756"/>
              </p:ext>
            </p:extLst>
          </p:nvPr>
        </p:nvGraphicFramePr>
        <p:xfrm>
          <a:off x="685800" y="2564904"/>
          <a:ext cx="7772400" cy="217709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328611">
                  <a:extLst>
                    <a:ext uri="{9D8B030D-6E8A-4147-A177-3AD203B41FA5}">
                      <a16:colId xmlns:a16="http://schemas.microsoft.com/office/drawing/2014/main" val="2722936573"/>
                    </a:ext>
                  </a:extLst>
                </a:gridCol>
                <a:gridCol w="1814078">
                  <a:extLst>
                    <a:ext uri="{9D8B030D-6E8A-4147-A177-3AD203B41FA5}">
                      <a16:colId xmlns:a16="http://schemas.microsoft.com/office/drawing/2014/main" val="1225933228"/>
                    </a:ext>
                  </a:extLst>
                </a:gridCol>
                <a:gridCol w="1815633">
                  <a:extLst>
                    <a:ext uri="{9D8B030D-6E8A-4147-A177-3AD203B41FA5}">
                      <a16:colId xmlns:a16="http://schemas.microsoft.com/office/drawing/2014/main" val="2796098612"/>
                    </a:ext>
                  </a:extLst>
                </a:gridCol>
                <a:gridCol w="1814078">
                  <a:extLst>
                    <a:ext uri="{9D8B030D-6E8A-4147-A177-3AD203B41FA5}">
                      <a16:colId xmlns:a16="http://schemas.microsoft.com/office/drawing/2014/main" val="1555267451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2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FREQUÊNCIA DE ÓBITO POR SEXO</a:t>
                      </a:r>
                      <a:endParaRPr lang="pt-BR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8239190"/>
                  </a:ext>
                </a:extLst>
              </a:tr>
              <a:tr h="3568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Sexo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9973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Masculino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58304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Feminino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11025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pt-B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pt-B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1037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549813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1DF36F4-01AE-309B-F1F2-CF87101743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809432"/>
              </p:ext>
            </p:extLst>
          </p:nvPr>
        </p:nvGraphicFramePr>
        <p:xfrm>
          <a:off x="685800" y="836579"/>
          <a:ext cx="7772402" cy="475266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909987">
                  <a:extLst>
                    <a:ext uri="{9D8B030D-6E8A-4147-A177-3AD203B41FA5}">
                      <a16:colId xmlns:a16="http://schemas.microsoft.com/office/drawing/2014/main" val="1690038658"/>
                    </a:ext>
                  </a:extLst>
                </a:gridCol>
                <a:gridCol w="1820255">
                  <a:extLst>
                    <a:ext uri="{9D8B030D-6E8A-4147-A177-3AD203B41FA5}">
                      <a16:colId xmlns:a16="http://schemas.microsoft.com/office/drawing/2014/main" val="2280021157"/>
                    </a:ext>
                  </a:extLst>
                </a:gridCol>
                <a:gridCol w="1820255">
                  <a:extLst>
                    <a:ext uri="{9D8B030D-6E8A-4147-A177-3AD203B41FA5}">
                      <a16:colId xmlns:a16="http://schemas.microsoft.com/office/drawing/2014/main" val="316989186"/>
                    </a:ext>
                  </a:extLst>
                </a:gridCol>
                <a:gridCol w="1221905">
                  <a:extLst>
                    <a:ext uri="{9D8B030D-6E8A-4147-A177-3AD203B41FA5}">
                      <a16:colId xmlns:a16="http://schemas.microsoft.com/office/drawing/2014/main" val="2146489180"/>
                    </a:ext>
                  </a:extLst>
                </a:gridCol>
              </a:tblGrid>
              <a:tr h="185865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FREQUÊNCIA DE ÓBITO POR TIPO</a:t>
                      </a:r>
                      <a:endParaRPr lang="pt-BR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545802"/>
                  </a:ext>
                </a:extLst>
              </a:tr>
              <a:tr h="3815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Tipo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6030238"/>
                  </a:ext>
                </a:extLst>
              </a:tr>
              <a:tr h="1823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Aparelho circulatório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5360015"/>
                  </a:ext>
                </a:extLst>
              </a:tr>
              <a:tr h="1823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Doenças do aparelho respiratório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1820971"/>
                  </a:ext>
                </a:extLst>
              </a:tr>
              <a:tr h="3780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Causas externas de morbidade e mortalidade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115634"/>
                  </a:ext>
                </a:extLst>
              </a:tr>
              <a:tr h="1823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Neoplasias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6370897"/>
                  </a:ext>
                </a:extLst>
              </a:tr>
              <a:tr h="1823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Doenças do aparelho geniturinário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6606322"/>
                  </a:ext>
                </a:extLst>
              </a:tr>
              <a:tr h="1823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Sistema nervoso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3379603"/>
                  </a:ext>
                </a:extLst>
              </a:tr>
              <a:tr h="3780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Algumas afec originadas no período perinatal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5313985"/>
                  </a:ext>
                </a:extLst>
              </a:tr>
              <a:tr h="3780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Malf. Cong. Deformidade e anomalias cromosômicas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8866069"/>
                  </a:ext>
                </a:extLst>
              </a:tr>
              <a:tr h="3780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Doenças endócrinas nutricionais e metabólicas 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3428627"/>
                  </a:ext>
                </a:extLst>
              </a:tr>
              <a:tr h="1823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963698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04"/>
          <p:cNvSpPr>
            <a:spLocks noChangeArrowheads="1"/>
          </p:cNvSpPr>
          <p:nvPr/>
        </p:nvSpPr>
        <p:spPr bwMode="auto">
          <a:xfrm>
            <a:off x="2857488" y="639529"/>
            <a:ext cx="361317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pt-BR" altLang="pt-BR" sz="3600" b="1" dirty="0">
                <a:latin typeface="Arial" pitchFamily="34" charset="0"/>
                <a:cs typeface="Arial" pitchFamily="34" charset="0"/>
              </a:rPr>
              <a:t>NASCIMENTOS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1E2501EE-F207-FA4E-DE9C-BAD98C3EC8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330935"/>
              </p:ext>
            </p:extLst>
          </p:nvPr>
        </p:nvGraphicFramePr>
        <p:xfrm>
          <a:off x="685800" y="2462073"/>
          <a:ext cx="7772401" cy="168700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41934">
                  <a:extLst>
                    <a:ext uri="{9D8B030D-6E8A-4147-A177-3AD203B41FA5}">
                      <a16:colId xmlns:a16="http://schemas.microsoft.com/office/drawing/2014/main" val="216107285"/>
                    </a:ext>
                  </a:extLst>
                </a:gridCol>
                <a:gridCol w="1943489">
                  <a:extLst>
                    <a:ext uri="{9D8B030D-6E8A-4147-A177-3AD203B41FA5}">
                      <a16:colId xmlns:a16="http://schemas.microsoft.com/office/drawing/2014/main" val="3799202992"/>
                    </a:ext>
                  </a:extLst>
                </a:gridCol>
                <a:gridCol w="1943489">
                  <a:extLst>
                    <a:ext uri="{9D8B030D-6E8A-4147-A177-3AD203B41FA5}">
                      <a16:colId xmlns:a16="http://schemas.microsoft.com/office/drawing/2014/main" val="608124287"/>
                    </a:ext>
                  </a:extLst>
                </a:gridCol>
                <a:gridCol w="1943489">
                  <a:extLst>
                    <a:ext uri="{9D8B030D-6E8A-4147-A177-3AD203B41FA5}">
                      <a16:colId xmlns:a16="http://schemas.microsoft.com/office/drawing/2014/main" val="2843280227"/>
                    </a:ext>
                  </a:extLst>
                </a:gridCol>
              </a:tblGrid>
              <a:tr h="185865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FREQUÊNCIA DE NASCIMENTO POR SEXO</a:t>
                      </a:r>
                      <a:endParaRPr lang="pt-BR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0202650"/>
                  </a:ext>
                </a:extLst>
              </a:tr>
              <a:tr h="3568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Sexo</a:t>
                      </a:r>
                      <a:endParaRPr lang="pt-BR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5223795"/>
                  </a:ext>
                </a:extLst>
              </a:tr>
              <a:tr h="1858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Masculino</a:t>
                      </a:r>
                      <a:endParaRPr lang="pt-BR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pt-BR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09</a:t>
                      </a:r>
                      <a:endParaRPr lang="pt-BR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pt-BR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562850"/>
                  </a:ext>
                </a:extLst>
              </a:tr>
              <a:tr h="1858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Feminino</a:t>
                      </a:r>
                      <a:endParaRPr lang="pt-BR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09</a:t>
                      </a:r>
                      <a:endParaRPr lang="pt-BR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t-BR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pt-BR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5398709"/>
                  </a:ext>
                </a:extLst>
              </a:tr>
              <a:tr h="1858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pt-BR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pt-BR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18985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51737235-D5FB-222D-9845-A7CA66D360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239291"/>
              </p:ext>
            </p:extLst>
          </p:nvPr>
        </p:nvGraphicFramePr>
        <p:xfrm>
          <a:off x="685800" y="2132856"/>
          <a:ext cx="7772400" cy="224263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175153">
                  <a:extLst>
                    <a:ext uri="{9D8B030D-6E8A-4147-A177-3AD203B41FA5}">
                      <a16:colId xmlns:a16="http://schemas.microsoft.com/office/drawing/2014/main" val="2530530860"/>
                    </a:ext>
                  </a:extLst>
                </a:gridCol>
                <a:gridCol w="1865749">
                  <a:extLst>
                    <a:ext uri="{9D8B030D-6E8A-4147-A177-3AD203B41FA5}">
                      <a16:colId xmlns:a16="http://schemas.microsoft.com/office/drawing/2014/main" val="782364667"/>
                    </a:ext>
                  </a:extLst>
                </a:gridCol>
                <a:gridCol w="1865749">
                  <a:extLst>
                    <a:ext uri="{9D8B030D-6E8A-4147-A177-3AD203B41FA5}">
                      <a16:colId xmlns:a16="http://schemas.microsoft.com/office/drawing/2014/main" val="2270945774"/>
                    </a:ext>
                  </a:extLst>
                </a:gridCol>
                <a:gridCol w="1865749">
                  <a:extLst>
                    <a:ext uri="{9D8B030D-6E8A-4147-A177-3AD203B41FA5}">
                      <a16:colId xmlns:a16="http://schemas.microsoft.com/office/drawing/2014/main" val="2875295672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FREQUÊNCIA DE NASCIMENTO POR FAIXA ETÁRIA DA MÃE</a:t>
                      </a:r>
                      <a:endParaRPr lang="pt-BR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2436954"/>
                  </a:ext>
                </a:extLst>
              </a:tr>
              <a:tr h="3568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Faixa etária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710211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a 29 anos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6337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a 39 anos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08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9246397"/>
                  </a:ext>
                </a:extLst>
              </a:tr>
              <a:tr h="1041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a 19 anos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85396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 a 49 anos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798320"/>
                  </a:ext>
                </a:extLst>
              </a:tr>
              <a:tr h="1098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a 14 anos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34652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pt-B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pt-BR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779815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7"/>
          <p:cNvSpPr>
            <a:spLocks noChangeArrowheads="1"/>
          </p:cNvSpPr>
          <p:nvPr/>
        </p:nvSpPr>
        <p:spPr bwMode="auto">
          <a:xfrm>
            <a:off x="900113" y="1136650"/>
            <a:ext cx="7920037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tabLst>
                <a:tab pos="457200" algn="l"/>
              </a:tabLst>
            </a:pPr>
            <a:r>
              <a:rPr lang="pt-BR" altLang="pt-BR" sz="3200" dirty="0">
                <a:latin typeface="Arial" pitchFamily="34" charset="0"/>
                <a:cs typeface="Arial" pitchFamily="34" charset="0"/>
              </a:rPr>
              <a:t>“Essa Audiência Pública, foi divulgada através dos meios de comunicações disponíveis e utilizados em nosso município, e através de convites escritos, direcionados a população em geral, aos membros do poder executivo e legislativo, aos seguimentos comerciais, industriais e institucionais de nosso município.”</a:t>
            </a:r>
          </a:p>
          <a:p>
            <a:pPr algn="ctr" eaLnBrk="1" hangingPunct="1">
              <a:tabLst>
                <a:tab pos="457200" algn="l"/>
              </a:tabLst>
            </a:pPr>
            <a:endParaRPr lang="pt-BR" altLang="pt-BR" sz="32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3F5652A4-E267-9BF5-6F29-DE648383FC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272573"/>
              </p:ext>
            </p:extLst>
          </p:nvPr>
        </p:nvGraphicFramePr>
        <p:xfrm>
          <a:off x="685800" y="2420888"/>
          <a:ext cx="7772400" cy="223285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43100">
                  <a:extLst>
                    <a:ext uri="{9D8B030D-6E8A-4147-A177-3AD203B41FA5}">
                      <a16:colId xmlns:a16="http://schemas.microsoft.com/office/drawing/2014/main" val="3320567639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3157992428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469517853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3589255546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FREQUÊNCIA DE NASCIMENTO POR NÚMERO DE CONSULTAS DE PRÉ-NATAL</a:t>
                      </a:r>
                      <a:endParaRPr lang="pt-BR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16878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Número de consultas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64608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 e mais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62046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a 6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56441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a 3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47074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16659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070719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B53DE78C-CB56-A160-E4D6-C3E2B24A3B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581360"/>
              </p:ext>
            </p:extLst>
          </p:nvPr>
        </p:nvGraphicFramePr>
        <p:xfrm>
          <a:off x="685800" y="1556792"/>
          <a:ext cx="7772399" cy="343744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19240">
                  <a:extLst>
                    <a:ext uri="{9D8B030D-6E8A-4147-A177-3AD203B41FA5}">
                      <a16:colId xmlns:a16="http://schemas.microsoft.com/office/drawing/2014/main" val="383907942"/>
                    </a:ext>
                  </a:extLst>
                </a:gridCol>
                <a:gridCol w="2118756">
                  <a:extLst>
                    <a:ext uri="{9D8B030D-6E8A-4147-A177-3AD203B41FA5}">
                      <a16:colId xmlns:a16="http://schemas.microsoft.com/office/drawing/2014/main" val="2116929006"/>
                    </a:ext>
                  </a:extLst>
                </a:gridCol>
                <a:gridCol w="2118756">
                  <a:extLst>
                    <a:ext uri="{9D8B030D-6E8A-4147-A177-3AD203B41FA5}">
                      <a16:colId xmlns:a16="http://schemas.microsoft.com/office/drawing/2014/main" val="1845081889"/>
                    </a:ext>
                  </a:extLst>
                </a:gridCol>
                <a:gridCol w="2115647">
                  <a:extLst>
                    <a:ext uri="{9D8B030D-6E8A-4147-A177-3AD203B41FA5}">
                      <a16:colId xmlns:a16="http://schemas.microsoft.com/office/drawing/2014/main" val="4177394849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SAÚDE DA MULHER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6997309"/>
                  </a:ext>
                </a:extLst>
              </a:tr>
              <a:tr h="3568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Informação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75947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8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Gestantes acompanhadas</a:t>
                      </a:r>
                      <a:endParaRPr lang="pt-BR" sz="16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147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10525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8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Gestantes menores de 20 anos acompanhadas </a:t>
                      </a:r>
                      <a:endParaRPr lang="pt-BR" sz="16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01451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8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Abortos</a:t>
                      </a:r>
                      <a:endParaRPr lang="pt-BR" sz="16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478883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ABAABDA8-55C5-C038-158F-F7D844391E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921323"/>
              </p:ext>
            </p:extLst>
          </p:nvPr>
        </p:nvGraphicFramePr>
        <p:xfrm>
          <a:off x="685800" y="1916832"/>
          <a:ext cx="7772401" cy="3477071"/>
        </p:xfrm>
        <a:graphic>
          <a:graphicData uri="http://schemas.openxmlformats.org/drawingml/2006/table">
            <a:tbl>
              <a:tblPr firstRow="1" firstCol="1" bandRow="1"/>
              <a:tblGrid>
                <a:gridCol w="2908432">
                  <a:extLst>
                    <a:ext uri="{9D8B030D-6E8A-4147-A177-3AD203B41FA5}">
                      <a16:colId xmlns:a16="http://schemas.microsoft.com/office/drawing/2014/main" val="2707271255"/>
                    </a:ext>
                  </a:extLst>
                </a:gridCol>
                <a:gridCol w="1621323">
                  <a:extLst>
                    <a:ext uri="{9D8B030D-6E8A-4147-A177-3AD203B41FA5}">
                      <a16:colId xmlns:a16="http://schemas.microsoft.com/office/drawing/2014/main" val="512255134"/>
                    </a:ext>
                  </a:extLst>
                </a:gridCol>
                <a:gridCol w="1621323">
                  <a:extLst>
                    <a:ext uri="{9D8B030D-6E8A-4147-A177-3AD203B41FA5}">
                      <a16:colId xmlns:a16="http://schemas.microsoft.com/office/drawing/2014/main" val="1794451570"/>
                    </a:ext>
                  </a:extLst>
                </a:gridCol>
                <a:gridCol w="1621323">
                  <a:extLst>
                    <a:ext uri="{9D8B030D-6E8A-4147-A177-3AD203B41FA5}">
                      <a16:colId xmlns:a16="http://schemas.microsoft.com/office/drawing/2014/main" val="856976036"/>
                    </a:ext>
                  </a:extLst>
                </a:gridCol>
              </a:tblGrid>
              <a:tr h="263525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COBERTURA VACINAL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439905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Imunobiológico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08362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Febre Amarela D1 (&lt; 1 ano)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160%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91,33%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125,67%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7528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Tríplice Viral - D1  (&lt;1ano)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148%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151,68%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149,84%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13482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Pneumocóccica D2 (&lt;1 ano)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144%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132,43%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138,22%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414174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Rotavírus Humano D2 (&lt; 1 ano)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144%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132,43%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138,225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6407577"/>
                  </a:ext>
                </a:extLst>
              </a:tr>
              <a:tr h="18230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Menigocócica Conj.C D2 (&lt; 1 ano)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136%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114,89%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125,45%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066613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BCG DU (&lt;01 ano)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633723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Poliomielite D3 (&lt; 1 ano) 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110,67%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105,34%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672944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Pentavalente D3 (&lt; 1 ano)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110,67%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105,34%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54187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Hepatite B Dd(&lt;1 ano)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105,78%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95,39%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480127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2D292FF5-E13D-2D19-915D-ECCEAA46B6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522145"/>
              </p:ext>
            </p:extLst>
          </p:nvPr>
        </p:nvGraphicFramePr>
        <p:xfrm>
          <a:off x="1159547" y="260648"/>
          <a:ext cx="6824905" cy="627311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894594">
                  <a:extLst>
                    <a:ext uri="{9D8B030D-6E8A-4147-A177-3AD203B41FA5}">
                      <a16:colId xmlns:a16="http://schemas.microsoft.com/office/drawing/2014/main" val="3583694143"/>
                    </a:ext>
                  </a:extLst>
                </a:gridCol>
                <a:gridCol w="1643437">
                  <a:extLst>
                    <a:ext uri="{9D8B030D-6E8A-4147-A177-3AD203B41FA5}">
                      <a16:colId xmlns:a16="http://schemas.microsoft.com/office/drawing/2014/main" val="360402622"/>
                    </a:ext>
                  </a:extLst>
                </a:gridCol>
                <a:gridCol w="1643437">
                  <a:extLst>
                    <a:ext uri="{9D8B030D-6E8A-4147-A177-3AD203B41FA5}">
                      <a16:colId xmlns:a16="http://schemas.microsoft.com/office/drawing/2014/main" val="1392422135"/>
                    </a:ext>
                  </a:extLst>
                </a:gridCol>
                <a:gridCol w="1643437">
                  <a:extLst>
                    <a:ext uri="{9D8B030D-6E8A-4147-A177-3AD203B41FA5}">
                      <a16:colId xmlns:a16="http://schemas.microsoft.com/office/drawing/2014/main" val="3065774129"/>
                    </a:ext>
                  </a:extLst>
                </a:gridCol>
              </a:tblGrid>
              <a:tr h="16320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DOENÇAS DE NOTIFICAÇÃO COMPULSÓRIA</a:t>
                      </a:r>
                      <a:endParaRPr lang="pt-BR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948156"/>
                  </a:ext>
                </a:extLst>
              </a:tr>
              <a:tr h="33065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4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Doença</a:t>
                      </a:r>
                      <a:endParaRPr lang="pt-BR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6921304"/>
                  </a:ext>
                </a:extLst>
              </a:tr>
              <a:tr h="33065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4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Acidente de trabalho</a:t>
                      </a:r>
                      <a:endParaRPr lang="pt-BR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007998"/>
                  </a:ext>
                </a:extLst>
              </a:tr>
              <a:tr h="33505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4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Acidente por animais peçonhentos</a:t>
                      </a:r>
                      <a:endParaRPr lang="pt-BR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6491188"/>
                  </a:ext>
                </a:extLst>
              </a:tr>
              <a:tr h="5069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pt-BR" sz="14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Violência doméstica, sexual, auto provocada e outras violências</a:t>
                      </a:r>
                      <a:endParaRPr lang="pt-BR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3287866"/>
                  </a:ext>
                </a:extLst>
              </a:tr>
              <a:tr h="160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Atendimento anti-rábico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09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9294527"/>
                  </a:ext>
                </a:extLst>
              </a:tr>
              <a:tr h="160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Intoxicação exógena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085009"/>
                  </a:ext>
                </a:extLst>
              </a:tr>
              <a:tr h="160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Sífilis adquirida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9951920"/>
                  </a:ext>
                </a:extLst>
              </a:tr>
              <a:tr h="5037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Acidente de trabalho com exposição a material biológico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4124544"/>
                  </a:ext>
                </a:extLst>
              </a:tr>
              <a:tr h="160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Sífilis em gestante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6395658"/>
                  </a:ext>
                </a:extLst>
              </a:tr>
              <a:tr h="160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Sífilis Congênita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6687084"/>
                  </a:ext>
                </a:extLst>
              </a:tr>
              <a:tr h="160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Leptospirose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8979924"/>
                  </a:ext>
                </a:extLst>
              </a:tr>
              <a:tr h="5037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Doença causada por protozoário, complicando a gravidez, parto e o puerpério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772527"/>
                  </a:ext>
                </a:extLst>
              </a:tr>
              <a:tr h="160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Brucelose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4948890"/>
                  </a:ext>
                </a:extLst>
              </a:tr>
              <a:tr h="160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Hantavirose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0202338"/>
                  </a:ext>
                </a:extLst>
              </a:tr>
              <a:tr h="160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131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  <a:endParaRPr lang="pt-B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245</a:t>
                      </a:r>
                      <a:endParaRPr lang="pt-B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20" marR="602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6474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778996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E90E0419-6368-756E-B173-FD9A8D77D2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285125"/>
              </p:ext>
            </p:extLst>
          </p:nvPr>
        </p:nvGraphicFramePr>
        <p:xfrm>
          <a:off x="1467393" y="368263"/>
          <a:ext cx="6209214" cy="5725033"/>
        </p:xfrm>
        <a:graphic>
          <a:graphicData uri="http://schemas.openxmlformats.org/drawingml/2006/table">
            <a:tbl>
              <a:tblPr firstRow="1" firstCol="1" bandRow="1"/>
              <a:tblGrid>
                <a:gridCol w="3338164">
                  <a:extLst>
                    <a:ext uri="{9D8B030D-6E8A-4147-A177-3AD203B41FA5}">
                      <a16:colId xmlns:a16="http://schemas.microsoft.com/office/drawing/2014/main" val="3601797244"/>
                    </a:ext>
                  </a:extLst>
                </a:gridCol>
                <a:gridCol w="2871050">
                  <a:extLst>
                    <a:ext uri="{9D8B030D-6E8A-4147-A177-3AD203B41FA5}">
                      <a16:colId xmlns:a16="http://schemas.microsoft.com/office/drawing/2014/main" val="232535985"/>
                    </a:ext>
                  </a:extLst>
                </a:gridCol>
              </a:tblGrid>
              <a:tr h="1789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DIAS ÚTEIS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232484"/>
                  </a:ext>
                </a:extLst>
              </a:tr>
              <a:tr h="1789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167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8275164"/>
                  </a:ext>
                </a:extLst>
              </a:tr>
              <a:tr h="1789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2254132"/>
                  </a:ext>
                </a:extLst>
              </a:tr>
              <a:tr h="178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GASTO TOTAL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1194271"/>
                  </a:ext>
                </a:extLst>
              </a:tr>
              <a:tr h="178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R$ 8.825.373,27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R$ 52.846,55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9312538"/>
                  </a:ext>
                </a:extLst>
              </a:tr>
              <a:tr h="1789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4835226"/>
                  </a:ext>
                </a:extLst>
              </a:tr>
              <a:tr h="178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CONSULTAS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4201115"/>
                  </a:ext>
                </a:extLst>
              </a:tr>
              <a:tr h="178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26.714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9056189"/>
                  </a:ext>
                </a:extLst>
              </a:tr>
              <a:tr h="1789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955290"/>
                  </a:ext>
                </a:extLst>
              </a:tr>
              <a:tr h="178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PROCEDIMENTO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6520598"/>
                  </a:ext>
                </a:extLst>
              </a:tr>
              <a:tr h="178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74.363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9338330"/>
                  </a:ext>
                </a:extLst>
              </a:tr>
              <a:tr h="1789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7081905"/>
                  </a:ext>
                </a:extLst>
              </a:tr>
              <a:tr h="178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EXAMES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869042"/>
                  </a:ext>
                </a:extLst>
              </a:tr>
              <a:tr h="178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26.540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159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7791107"/>
                  </a:ext>
                </a:extLst>
              </a:tr>
              <a:tr h="1789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3864182"/>
                  </a:ext>
                </a:extLst>
              </a:tr>
              <a:tr h="178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VACINAS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7025446"/>
                  </a:ext>
                </a:extLst>
              </a:tr>
              <a:tr h="178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5.779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9541225"/>
                  </a:ext>
                </a:extLst>
              </a:tr>
              <a:tr h="1789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6456440"/>
                  </a:ext>
                </a:extLst>
              </a:tr>
              <a:tr h="178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ODONTOLOGIA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2022487"/>
                  </a:ext>
                </a:extLst>
              </a:tr>
              <a:tr h="178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8.430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502509"/>
                  </a:ext>
                </a:extLst>
              </a:tr>
              <a:tr h="1789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8990588"/>
                  </a:ext>
                </a:extLst>
              </a:tr>
              <a:tr h="178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RECEITAS ATENDIDAS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pt-B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0317462"/>
                  </a:ext>
                </a:extLst>
              </a:tr>
              <a:tr h="178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23.150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139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184" marR="43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41297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7"/>
          <p:cNvSpPr>
            <a:spLocks noChangeArrowheads="1"/>
          </p:cNvSpPr>
          <p:nvPr/>
        </p:nvSpPr>
        <p:spPr bwMode="auto">
          <a:xfrm>
            <a:off x="1476375" y="1557338"/>
            <a:ext cx="6019800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pt-BR" altLang="pt-BR" i="1" dirty="0"/>
          </a:p>
          <a:p>
            <a:pPr algn="ctr" eaLnBrk="1" hangingPunct="1"/>
            <a:r>
              <a:rPr lang="pt-BR" altLang="pt-BR" i="1" dirty="0">
                <a:latin typeface="Arial" pitchFamily="34" charset="0"/>
                <a:cs typeface="Arial" pitchFamily="34" charset="0"/>
              </a:rPr>
              <a:t>“A saúde é direito de todos e dever do Estado, garantido mediante políticas sociais e econômicas que visem à redução do risco de doença e de outros agravos e ao acesso universal e igualitário às ações e serviços para a promoção, proteção e recuperação</a:t>
            </a:r>
            <a:r>
              <a:rPr lang="pt-BR" altLang="pt-BR" b="1" i="1" dirty="0">
                <a:latin typeface="Arial" pitchFamily="34" charset="0"/>
                <a:cs typeface="Arial" pitchFamily="34" charset="0"/>
              </a:rPr>
              <a:t>”</a:t>
            </a:r>
            <a:r>
              <a:rPr lang="pt-BR" altLang="pt-BR" i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r" eaLnBrk="1" hangingPunct="1"/>
            <a:endParaRPr lang="pt-BR" altLang="pt-BR" i="1" dirty="0">
              <a:latin typeface="Arial" pitchFamily="34" charset="0"/>
              <a:cs typeface="Arial" pitchFamily="34" charset="0"/>
            </a:endParaRPr>
          </a:p>
          <a:p>
            <a:pPr algn="r" eaLnBrk="1" hangingPunct="1"/>
            <a:r>
              <a:rPr lang="pt-BR" altLang="pt-BR" i="1" dirty="0">
                <a:latin typeface="Arial" pitchFamily="34" charset="0"/>
                <a:cs typeface="Arial" pitchFamily="34" charset="0"/>
              </a:rPr>
              <a:t> </a:t>
            </a:r>
            <a:endParaRPr lang="pt-BR" altLang="pt-BR" dirty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pt-BR" altLang="pt-BR" dirty="0">
                <a:latin typeface="Arial" pitchFamily="34" charset="0"/>
                <a:cs typeface="Arial" pitchFamily="34" charset="0"/>
              </a:rPr>
              <a:t>Constituição Federal de 1988, artigo 196</a:t>
            </a:r>
            <a:r>
              <a:rPr lang="pt-BR" altLang="pt-BR" dirty="0"/>
              <a:t>.</a:t>
            </a:r>
            <a:br>
              <a:rPr lang="pt-BR" altLang="pt-BR" dirty="0"/>
            </a:br>
            <a:endParaRPr lang="pt-BR" altLang="pt-BR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7"/>
          <p:cNvSpPr>
            <a:spLocks noChangeArrowheads="1"/>
          </p:cNvSpPr>
          <p:nvPr/>
        </p:nvSpPr>
        <p:spPr bwMode="auto">
          <a:xfrm>
            <a:off x="1403350" y="2060575"/>
            <a:ext cx="6019800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pt-BR" altLang="pt-BR"/>
          </a:p>
        </p:txBody>
      </p:sp>
      <p:grpSp>
        <p:nvGrpSpPr>
          <p:cNvPr id="53255" name="Group 15"/>
          <p:cNvGrpSpPr>
            <a:grpSpLocks/>
          </p:cNvGrpSpPr>
          <p:nvPr/>
        </p:nvGrpSpPr>
        <p:grpSpPr bwMode="auto">
          <a:xfrm>
            <a:off x="714600" y="284739"/>
            <a:ext cx="8429401" cy="1540112"/>
            <a:chOff x="628" y="1439"/>
            <a:chExt cx="4652" cy="566"/>
          </a:xfrm>
        </p:grpSpPr>
        <p:sp>
          <p:nvSpPr>
            <p:cNvPr id="53258" name="Text Box 16"/>
            <p:cNvSpPr txBox="1">
              <a:spLocks noChangeArrowheads="1"/>
            </p:cNvSpPr>
            <p:nvPr/>
          </p:nvSpPr>
          <p:spPr bwMode="auto">
            <a:xfrm>
              <a:off x="628" y="1439"/>
              <a:ext cx="4368" cy="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altLang="pt-BR" sz="4800" dirty="0">
                  <a:solidFill>
                    <a:schemeClr val="folHlink"/>
                  </a:solidFill>
                  <a:latin typeface="Arial" pitchFamily="34" charset="0"/>
                </a:rPr>
                <a:t>Audiência Pública</a:t>
              </a:r>
              <a:endParaRPr lang="pt-BR" altLang="pt-BR" dirty="0">
                <a:solidFill>
                  <a:schemeClr val="bg2"/>
                </a:solidFill>
              </a:endParaRPr>
            </a:p>
          </p:txBody>
        </p:sp>
        <p:sp>
          <p:nvSpPr>
            <p:cNvPr id="53259" name="Text Box 17"/>
            <p:cNvSpPr txBox="1">
              <a:spLocks noChangeArrowheads="1"/>
            </p:cNvSpPr>
            <p:nvPr/>
          </p:nvSpPr>
          <p:spPr bwMode="auto">
            <a:xfrm>
              <a:off x="912" y="1702"/>
              <a:ext cx="4368" cy="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altLang="pt-BR" sz="4800" dirty="0">
                  <a:latin typeface="Arial" pitchFamily="34" charset="0"/>
                </a:rPr>
                <a:t>Audiência Pública</a:t>
              </a:r>
              <a:endParaRPr lang="pt-BR" altLang="pt-BR" dirty="0"/>
            </a:p>
          </p:txBody>
        </p:sp>
      </p:grpSp>
      <p:sp>
        <p:nvSpPr>
          <p:cNvPr id="2" name="Retângulo 1"/>
          <p:cNvSpPr/>
          <p:nvPr/>
        </p:nvSpPr>
        <p:spPr>
          <a:xfrm>
            <a:off x="1142976" y="2119679"/>
            <a:ext cx="688654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pt-BR" sz="1200" b="1" dirty="0"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t-BR" sz="1200" b="1" dirty="0"/>
              <a:t>Elaboração</a:t>
            </a:r>
          </a:p>
          <a:p>
            <a:pPr algn="just">
              <a:spcAft>
                <a:spcPts val="0"/>
              </a:spcAft>
            </a:pPr>
            <a:r>
              <a:rPr lang="pt-BR" sz="1200" b="1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Edson Luiz </a:t>
            </a:r>
            <a:r>
              <a:rPr lang="pt-BR" sz="1200" b="1" dirty="0" err="1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Favero</a:t>
            </a:r>
            <a:endParaRPr lang="pt-BR" sz="1200" dirty="0"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t-BR" sz="12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Técnico em Saúde Pública</a:t>
            </a:r>
          </a:p>
          <a:p>
            <a:pPr algn="just">
              <a:spcAft>
                <a:spcPts val="0"/>
              </a:spcAft>
            </a:pPr>
            <a:r>
              <a:rPr lang="pt-BR" sz="12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Portaria: 94/2001</a:t>
            </a:r>
          </a:p>
          <a:p>
            <a:pPr algn="just">
              <a:spcAft>
                <a:spcPts val="0"/>
              </a:spcAft>
            </a:pPr>
            <a:r>
              <a:rPr lang="pt-BR" sz="12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Agente Administrativo de Saúde</a:t>
            </a:r>
          </a:p>
          <a:p>
            <a:pPr algn="just">
              <a:spcAft>
                <a:spcPts val="0"/>
              </a:spcAft>
            </a:pPr>
            <a:r>
              <a:rPr lang="pt-BR" sz="1200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Lei: 496/2010</a:t>
            </a:r>
          </a:p>
          <a:p>
            <a:pPr algn="just">
              <a:spcAft>
                <a:spcPts val="0"/>
              </a:spcAft>
            </a:pPr>
            <a:endParaRPr lang="pt-BR" sz="1200" b="1" dirty="0"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endParaRPr lang="pt-BR" sz="1400" dirty="0"/>
          </a:p>
          <a:p>
            <a:pPr algn="r">
              <a:spcAft>
                <a:spcPts val="0"/>
              </a:spcAft>
            </a:pPr>
            <a:endParaRPr lang="pt-BR" sz="2000" dirty="0">
              <a:ea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pt-BR" sz="2000" b="1" dirty="0"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Realizada em 26 de setembro 2025</a:t>
            </a:r>
            <a:r>
              <a:rPr lang="pt-BR" sz="2000" b="1" dirty="0">
                <a:solidFill>
                  <a:srgbClr val="00B050"/>
                </a:solidFill>
                <a:ea typeface="Times New Roman" panose="02020603050405020304" pitchFamily="18" charset="0"/>
              </a:rPr>
              <a:t> </a:t>
            </a:r>
            <a:endParaRPr lang="pt-BR" sz="1400" dirty="0"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7"/>
          <p:cNvSpPr>
            <a:spLocks noChangeArrowheads="1"/>
          </p:cNvSpPr>
          <p:nvPr/>
        </p:nvSpPr>
        <p:spPr bwMode="auto">
          <a:xfrm>
            <a:off x="1258888" y="1196975"/>
            <a:ext cx="7129462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tabLst>
                <a:tab pos="457200" algn="l"/>
              </a:tabLst>
            </a:pPr>
            <a:r>
              <a:rPr lang="pt-BR" altLang="pt-BR" sz="2000" b="1" u="sng" dirty="0">
                <a:latin typeface="Arial" pitchFamily="34" charset="0"/>
                <a:cs typeface="Arial" pitchFamily="34" charset="0"/>
              </a:rPr>
              <a:t>FONTES DE INFORMAÇÕES*</a:t>
            </a:r>
            <a:endParaRPr lang="pt-BR" altLang="pt-BR" sz="2000" b="1" dirty="0">
              <a:latin typeface="Arial" pitchFamily="34" charset="0"/>
              <a:cs typeface="Arial" pitchFamily="34" charset="0"/>
            </a:endParaRPr>
          </a:p>
          <a:p>
            <a:pPr algn="ctr">
              <a:tabLst>
                <a:tab pos="457200" algn="l"/>
              </a:tabLst>
            </a:pPr>
            <a:r>
              <a:rPr lang="pt-BR" altLang="pt-B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pt-BR" altLang="pt-BR" sz="1600" dirty="0">
              <a:latin typeface="Arial" pitchFamily="34" charset="0"/>
              <a:cs typeface="Arial" pitchFamily="34" charset="0"/>
            </a:endParaRPr>
          </a:p>
          <a:p>
            <a:pPr algn="ctr">
              <a:tabLst>
                <a:tab pos="457200" algn="l"/>
              </a:tabLst>
            </a:pPr>
            <a:r>
              <a:rPr lang="pt-BR" altLang="pt-B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 </a:t>
            </a:r>
            <a:endParaRPr lang="pt-BR" altLang="pt-BR" sz="1600" dirty="0">
              <a:latin typeface="Arial" pitchFamily="34" charset="0"/>
              <a:cs typeface="Arial" pitchFamily="34" charset="0"/>
            </a:endParaRPr>
          </a:p>
          <a:p>
            <a:pPr algn="ctr">
              <a:tabLst>
                <a:tab pos="457200" algn="l"/>
              </a:tabLst>
            </a:pPr>
            <a:r>
              <a:rPr lang="pt-BR" altLang="pt-B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DIVISÃO DE CONTABILIDADE DA PREFEITURA MUNICIPAL</a:t>
            </a:r>
            <a:endParaRPr lang="pt-BR" altLang="pt-BR" sz="1600" dirty="0">
              <a:latin typeface="Arial" pitchFamily="34" charset="0"/>
              <a:cs typeface="Arial" pitchFamily="34" charset="0"/>
            </a:endParaRPr>
          </a:p>
          <a:p>
            <a:pPr algn="ctr">
              <a:tabLst>
                <a:tab pos="457200" algn="l"/>
              </a:tabLst>
            </a:pPr>
            <a:r>
              <a:rPr lang="pt-BR" altLang="pt-B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 CORONEL DOMINGOS SOARES</a:t>
            </a:r>
            <a:endParaRPr lang="pt-BR" altLang="pt-BR" sz="1600" dirty="0">
              <a:latin typeface="Arial" pitchFamily="34" charset="0"/>
              <a:cs typeface="Arial" pitchFamily="34" charset="0"/>
            </a:endParaRPr>
          </a:p>
          <a:p>
            <a:pPr algn="ctr">
              <a:tabLst>
                <a:tab pos="457200" algn="l"/>
              </a:tabLst>
            </a:pPr>
            <a:r>
              <a:rPr lang="pt-BR" altLang="pt-B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pt-BR" altLang="pt-BR" sz="1600" dirty="0">
              <a:latin typeface="Arial" pitchFamily="34" charset="0"/>
              <a:cs typeface="Arial" pitchFamily="34" charset="0"/>
            </a:endParaRPr>
          </a:p>
          <a:p>
            <a:pPr algn="ctr">
              <a:tabLst>
                <a:tab pos="457200" algn="l"/>
              </a:tabLst>
            </a:pPr>
            <a:r>
              <a:rPr lang="pt-BR" altLang="pt-B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DEPARTAMENTO MUNICIPAL DE SAÚDE</a:t>
            </a:r>
            <a:endParaRPr lang="pt-BR" altLang="pt-BR" sz="1600" dirty="0">
              <a:latin typeface="Arial" pitchFamily="34" charset="0"/>
              <a:cs typeface="Arial" pitchFamily="34" charset="0"/>
            </a:endParaRPr>
          </a:p>
          <a:p>
            <a:pPr algn="ctr">
              <a:tabLst>
                <a:tab pos="457200" algn="l"/>
              </a:tabLst>
            </a:pPr>
            <a:r>
              <a:rPr lang="pt-BR" altLang="pt-B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 CORONEL DOMINGOS SOARES</a:t>
            </a:r>
            <a:endParaRPr lang="pt-BR" altLang="pt-BR" sz="1600" dirty="0">
              <a:latin typeface="Arial" pitchFamily="34" charset="0"/>
              <a:cs typeface="Arial" pitchFamily="34" charset="0"/>
            </a:endParaRPr>
          </a:p>
          <a:p>
            <a:pPr algn="ctr">
              <a:tabLst>
                <a:tab pos="457200" algn="l"/>
              </a:tabLst>
            </a:pPr>
            <a:r>
              <a:rPr lang="pt-BR" altLang="pt-B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pt-BR" altLang="pt-BR" sz="1600" dirty="0">
              <a:latin typeface="Arial" pitchFamily="34" charset="0"/>
              <a:cs typeface="Arial" pitchFamily="34" charset="0"/>
            </a:endParaRPr>
          </a:p>
          <a:p>
            <a:pPr algn="ctr">
              <a:tabLst>
                <a:tab pos="457200" algn="l"/>
              </a:tabLst>
            </a:pPr>
            <a:r>
              <a:rPr lang="pt-BR" altLang="pt-B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DEPARTAMENTO DE INFORMÁTICA DO SUS</a:t>
            </a:r>
            <a:endParaRPr lang="pt-BR" altLang="pt-BR" sz="1600" dirty="0">
              <a:latin typeface="Arial" pitchFamily="34" charset="0"/>
              <a:cs typeface="Arial" pitchFamily="34" charset="0"/>
            </a:endParaRPr>
          </a:p>
          <a:p>
            <a:pPr algn="ctr">
              <a:tabLst>
                <a:tab pos="457200" algn="l"/>
              </a:tabLst>
            </a:pPr>
            <a:r>
              <a:rPr lang="pt-BR" altLang="pt-B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pt-BR" altLang="pt-BR" sz="1600" dirty="0">
              <a:latin typeface="Arial" pitchFamily="34" charset="0"/>
              <a:cs typeface="Arial" pitchFamily="34" charset="0"/>
            </a:endParaRPr>
          </a:p>
          <a:p>
            <a:pPr algn="ctr">
              <a:tabLst>
                <a:tab pos="457200" algn="l"/>
              </a:tabLst>
            </a:pPr>
            <a:r>
              <a:rPr lang="pt-BR" altLang="pt-B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7ª REGIONAL DE SAÚDE – PATO BRANCO</a:t>
            </a:r>
            <a:endParaRPr lang="pt-BR" altLang="pt-BR" sz="1600" dirty="0">
              <a:latin typeface="Arial" pitchFamily="34" charset="0"/>
              <a:cs typeface="Arial" pitchFamily="34" charset="0"/>
            </a:endParaRPr>
          </a:p>
          <a:p>
            <a:pPr algn="ctr">
              <a:tabLst>
                <a:tab pos="457200" algn="l"/>
              </a:tabLst>
            </a:pPr>
            <a:r>
              <a:rPr lang="pt-BR" altLang="pt-B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pt-BR" altLang="pt-BR" sz="1600" dirty="0">
              <a:latin typeface="Arial" pitchFamily="34" charset="0"/>
              <a:cs typeface="Arial" pitchFamily="34" charset="0"/>
            </a:endParaRPr>
          </a:p>
          <a:p>
            <a:pPr algn="ctr">
              <a:tabLst>
                <a:tab pos="457200" algn="l"/>
              </a:tabLst>
            </a:pPr>
            <a:r>
              <a:rPr lang="pt-BR" altLang="pt-B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BRASILEIRO DE GEOGRAFIA E ESTATÍSTICA</a:t>
            </a:r>
          </a:p>
          <a:p>
            <a:pPr algn="ctr">
              <a:tabLst>
                <a:tab pos="457200" algn="l"/>
              </a:tabLst>
            </a:pPr>
            <a:endParaRPr lang="pt-BR" altLang="pt-BR" sz="1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tabLst>
                <a:tab pos="457200" algn="l"/>
              </a:tabLst>
            </a:pPr>
            <a:r>
              <a:rPr lang="pt-BR" altLang="pt-B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INSTITUTO PARANAENSE DE DESENVOLVIMENTO ECONÔMICO E SOCIAL</a:t>
            </a:r>
            <a:endParaRPr lang="pt-BR" alt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7" name="Text Box 15"/>
          <p:cNvSpPr txBox="1">
            <a:spLocks noChangeArrowheads="1"/>
          </p:cNvSpPr>
          <p:nvPr/>
        </p:nvSpPr>
        <p:spPr bwMode="auto">
          <a:xfrm>
            <a:off x="5724525" y="5734050"/>
            <a:ext cx="223971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pt-BR" altLang="pt-BR" sz="1200" b="1" dirty="0"/>
              <a:t>* </a:t>
            </a:r>
            <a:r>
              <a:rPr lang="pt-BR" altLang="pt-BR" sz="1200" b="1" dirty="0">
                <a:latin typeface="Arial" pitchFamily="34" charset="0"/>
                <a:cs typeface="Arial" pitchFamily="34" charset="0"/>
              </a:rPr>
              <a:t>Dados sujeitos a alteração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1125"/>
          <p:cNvSpPr>
            <a:spLocks noChangeArrowheads="1"/>
          </p:cNvSpPr>
          <p:nvPr/>
        </p:nvSpPr>
        <p:spPr bwMode="auto">
          <a:xfrm>
            <a:off x="1208602" y="1478909"/>
            <a:ext cx="69342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altLang="pt-BR" sz="2000" dirty="0">
                <a:latin typeface="Arial" pitchFamily="34" charset="0"/>
                <a:cs typeface="Arial" pitchFamily="34" charset="0"/>
              </a:rPr>
              <a:t>ESSA AUDIÊNCIA PÚBLICA PODE SER INTERROMPIDA A QUALQUER MOMENTO, DESDE QUE OCORRA POR PARTE  DOS PARTICIPANTES, ALGUM TIPO DE DÚVIDA OU QUESTIONAMENTO RELACIONADO A SAÚDE PÚBLICA.</a:t>
            </a:r>
          </a:p>
          <a:p>
            <a:pPr algn="ctr" eaLnBrk="1" hangingPunct="1"/>
            <a:endParaRPr lang="pt-BR" altLang="pt-BR" sz="2000" dirty="0">
              <a:latin typeface="Arial" pitchFamily="34" charset="0"/>
              <a:cs typeface="Arial" pitchFamily="34" charset="0"/>
            </a:endParaRPr>
          </a:p>
          <a:p>
            <a:pPr algn="ctr" eaLnBrk="1" hangingPunct="1"/>
            <a:r>
              <a:rPr lang="pt-BR" altLang="pt-BR" sz="2000" dirty="0">
                <a:latin typeface="Arial" pitchFamily="34" charset="0"/>
                <a:cs typeface="Arial" pitchFamily="34" charset="0"/>
              </a:rPr>
              <a:t>AS DÚVIDAS OU QUESTIONAMENTOS NÃO ESCLARECIDOS ATÉ O FINAL DESTA AUDIÊNCIA PÚBLICA, DEVERÃO SER ESCLARECIDAS NUM PRAZO MÁXIMO DE SETE DIAS</a:t>
            </a:r>
            <a:r>
              <a:rPr lang="pt-BR" altLang="pt-BR" sz="16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7"/>
          <p:cNvSpPr>
            <a:spLocks noChangeArrowheads="1"/>
          </p:cNvSpPr>
          <p:nvPr/>
        </p:nvSpPr>
        <p:spPr bwMode="auto">
          <a:xfrm>
            <a:off x="1307178" y="1161103"/>
            <a:ext cx="6934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000" b="1" dirty="0">
                <a:latin typeface="Arial" pitchFamily="34" charset="0"/>
                <a:cs typeface="Arial" pitchFamily="34" charset="0"/>
              </a:rPr>
              <a:t>PERÍODO DE AVALIAÇÃO E ACOMPANHAMENTO</a:t>
            </a:r>
          </a:p>
          <a:p>
            <a:pPr lvl="0" algn="ctr" eaLnBrk="1" hangingPunct="1"/>
            <a:r>
              <a:rPr lang="pt-BR" sz="2000" b="1" dirty="0">
                <a:latin typeface="Arial" pitchFamily="34" charset="0"/>
                <a:cs typeface="Arial" pitchFamily="34" charset="0"/>
              </a:rPr>
              <a:t>De 1º de janeiro a 31 de agosto de 2025</a:t>
            </a:r>
          </a:p>
          <a:p>
            <a:pPr lvl="0"/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 algn="ctr" eaLnBrk="1" hangingPunct="1"/>
            <a:endParaRPr lang="pt-BR" altLang="pt-BR" sz="1600" dirty="0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E81C5625-CA69-D574-F3AE-B73289668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598552"/>
              </p:ext>
            </p:extLst>
          </p:nvPr>
        </p:nvGraphicFramePr>
        <p:xfrm>
          <a:off x="788395" y="2996952"/>
          <a:ext cx="7628101" cy="220751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16710">
                  <a:extLst>
                    <a:ext uri="{9D8B030D-6E8A-4147-A177-3AD203B41FA5}">
                      <a16:colId xmlns:a16="http://schemas.microsoft.com/office/drawing/2014/main" val="1284031971"/>
                    </a:ext>
                  </a:extLst>
                </a:gridCol>
                <a:gridCol w="2003797">
                  <a:extLst>
                    <a:ext uri="{9D8B030D-6E8A-4147-A177-3AD203B41FA5}">
                      <a16:colId xmlns:a16="http://schemas.microsoft.com/office/drawing/2014/main" val="2633658401"/>
                    </a:ext>
                  </a:extLst>
                </a:gridCol>
                <a:gridCol w="2003797">
                  <a:extLst>
                    <a:ext uri="{9D8B030D-6E8A-4147-A177-3AD203B41FA5}">
                      <a16:colId xmlns:a16="http://schemas.microsoft.com/office/drawing/2014/main" val="1945540839"/>
                    </a:ext>
                  </a:extLst>
                </a:gridCol>
                <a:gridCol w="2003797">
                  <a:extLst>
                    <a:ext uri="{9D8B030D-6E8A-4147-A177-3AD203B41FA5}">
                      <a16:colId xmlns:a16="http://schemas.microsoft.com/office/drawing/2014/main" val="398695866"/>
                    </a:ext>
                  </a:extLst>
                </a:gridCol>
              </a:tblGrid>
              <a:tr h="2159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Detalhamento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Quadrimestre 2025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2º quadrimestre 2025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7313349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Domingos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3872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Sábados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5357189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Feriados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4863127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Dias úteis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167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69609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243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287606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Semanas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636459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1908175" y="1125538"/>
            <a:ext cx="180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pt-BR" altLang="pt-BR"/>
          </a:p>
        </p:txBody>
      </p:sp>
      <p:sp>
        <p:nvSpPr>
          <p:cNvPr id="8199" name="Rectangle 78"/>
          <p:cNvSpPr>
            <a:spLocks noChangeArrowheads="1"/>
          </p:cNvSpPr>
          <p:nvPr/>
        </p:nvSpPr>
        <p:spPr bwMode="auto">
          <a:xfrm>
            <a:off x="1476375" y="2143116"/>
            <a:ext cx="6911975" cy="1261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459" tIns="152352" bIns="0" anchor="ctr">
            <a:spAutoFit/>
          </a:bodyPr>
          <a:lstStyle/>
          <a:p>
            <a:pPr algn="ctr" eaLnBrk="1" hangingPunct="1"/>
            <a:r>
              <a:rPr lang="pt-BR" altLang="pt-BR" b="1" dirty="0">
                <a:latin typeface="Arial" pitchFamily="34" charset="0"/>
                <a:cs typeface="Arial" pitchFamily="34" charset="0"/>
              </a:rPr>
              <a:t>DEMONSTRATIVO DAS RECEITAS E DESPESAS COM A </a:t>
            </a:r>
          </a:p>
          <a:p>
            <a:pPr algn="ctr" eaLnBrk="1" hangingPunct="1"/>
            <a:r>
              <a:rPr lang="pt-BR" altLang="pt-BR" b="1" dirty="0">
                <a:latin typeface="Arial" pitchFamily="34" charset="0"/>
                <a:cs typeface="Arial" pitchFamily="34" charset="0"/>
              </a:rPr>
              <a:t>MANUTENÇÃO DA SAÚDE NO PERÍODO</a:t>
            </a:r>
            <a:endParaRPr lang="pt-BR" alt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10272</TotalTime>
  <Words>3900</Words>
  <Application>Microsoft Office PowerPoint</Application>
  <PresentationFormat>Apresentação na tela (4:3)</PresentationFormat>
  <Paragraphs>1814</Paragraphs>
  <Slides>56</Slides>
  <Notes>46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56</vt:i4>
      </vt:variant>
    </vt:vector>
  </HeadingPairs>
  <TitlesOfParts>
    <vt:vector size="62" baseType="lpstr">
      <vt:lpstr>Arial</vt:lpstr>
      <vt:lpstr>Calibri</vt:lpstr>
      <vt:lpstr>Symbol</vt:lpstr>
      <vt:lpstr>Tahoma</vt:lpstr>
      <vt:lpstr>Times New Roman</vt:lpstr>
      <vt:lpstr>Estrutura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SOLANGE</dc:creator>
  <cp:lastModifiedBy>Favero-PostoSaude</cp:lastModifiedBy>
  <cp:revision>685</cp:revision>
  <cp:lastPrinted>2025-05-26T17:14:13Z</cp:lastPrinted>
  <dcterms:created xsi:type="dcterms:W3CDTF">2008-03-11T00:55:16Z</dcterms:created>
  <dcterms:modified xsi:type="dcterms:W3CDTF">2025-09-26T16:31:04Z</dcterms:modified>
</cp:coreProperties>
</file>